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56" r:id="rId3"/>
    <p:sldId id="257" r:id="rId4"/>
    <p:sldId id="258" r:id="rId5"/>
    <p:sldId id="260" r:id="rId6"/>
    <p:sldId id="259" r:id="rId7"/>
    <p:sldId id="278" r:id="rId8"/>
    <p:sldId id="279" r:id="rId9"/>
    <p:sldId id="262" r:id="rId10"/>
    <p:sldId id="263" r:id="rId11"/>
    <p:sldId id="264" r:id="rId12"/>
    <p:sldId id="265" r:id="rId13"/>
    <p:sldId id="266" r:id="rId14"/>
    <p:sldId id="267" r:id="rId15"/>
    <p:sldId id="268" r:id="rId16"/>
    <p:sldId id="269" r:id="rId17"/>
    <p:sldId id="277" r:id="rId18"/>
    <p:sldId id="270" r:id="rId19"/>
    <p:sldId id="271" r:id="rId20"/>
    <p:sldId id="272" r:id="rId21"/>
    <p:sldId id="273"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E9AD3-2345-460C-8D5C-ED61C7ABD965}" type="datetimeFigureOut">
              <a:rPr lang="en-GB" smtClean="0"/>
              <a:t>02/03/2021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A1048-55C5-4F47-A50E-F34A9B7603AD}" type="slidenum">
              <a:rPr lang="en-GB" smtClean="0"/>
              <a:t>‹#›</a:t>
            </a:fld>
            <a:endParaRPr lang="en-GB"/>
          </a:p>
        </p:txBody>
      </p:sp>
    </p:spTree>
    <p:extLst>
      <p:ext uri="{BB962C8B-B14F-4D97-AF65-F5344CB8AC3E}">
        <p14:creationId xmlns:p14="http://schemas.microsoft.com/office/powerpoint/2010/main" val="87452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BA4898-A2BE-483B-B006-AEADDF696FA4}" type="datetime1">
              <a:rPr lang="en-GB" smtClean="0"/>
              <a:t>02/03/2021</a:t>
            </a:fld>
            <a:endParaRPr lang="en-GB"/>
          </a:p>
        </p:txBody>
      </p:sp>
      <p:sp>
        <p:nvSpPr>
          <p:cNvPr id="5" name="Footer Placeholder 4"/>
          <p:cNvSpPr>
            <a:spLocks noGrp="1"/>
          </p:cNvSpPr>
          <p:nvPr>
            <p:ph type="ftr" sz="quarter" idx="11"/>
          </p:nvPr>
        </p:nvSpPr>
        <p:spPr/>
        <p:txBody>
          <a:bodyPr/>
          <a:lstStyle/>
          <a:p>
            <a:r>
              <a:rPr lang="en-US" smtClean="0"/>
              <a:t>Miss Morris / Head of Art &amp; Design and Photography</a:t>
            </a:r>
            <a:endParaRPr lang="en-GB"/>
          </a:p>
        </p:txBody>
      </p:sp>
      <p:sp>
        <p:nvSpPr>
          <p:cNvPr id="6" name="Slide Number Placeholder 5"/>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23811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060355-ABDA-462B-8D41-5A3BA057B21C}" type="datetime1">
              <a:rPr lang="en-GB" smtClean="0"/>
              <a:t>02/03/2021</a:t>
            </a:fld>
            <a:endParaRPr lang="en-GB"/>
          </a:p>
        </p:txBody>
      </p:sp>
      <p:sp>
        <p:nvSpPr>
          <p:cNvPr id="5" name="Footer Placeholder 4"/>
          <p:cNvSpPr>
            <a:spLocks noGrp="1"/>
          </p:cNvSpPr>
          <p:nvPr>
            <p:ph type="ftr" sz="quarter" idx="11"/>
          </p:nvPr>
        </p:nvSpPr>
        <p:spPr/>
        <p:txBody>
          <a:bodyPr/>
          <a:lstStyle/>
          <a:p>
            <a:r>
              <a:rPr lang="en-US" smtClean="0"/>
              <a:t>Miss Morris / Head of Art &amp; Design and Photography</a:t>
            </a:r>
            <a:endParaRPr lang="en-GB"/>
          </a:p>
        </p:txBody>
      </p:sp>
      <p:sp>
        <p:nvSpPr>
          <p:cNvPr id="6" name="Slide Number Placeholder 5"/>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150715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B8875-3AEB-49E8-832B-F22605BC3790}" type="datetime1">
              <a:rPr lang="en-GB" smtClean="0"/>
              <a:t>02/03/2021</a:t>
            </a:fld>
            <a:endParaRPr lang="en-GB"/>
          </a:p>
        </p:txBody>
      </p:sp>
      <p:sp>
        <p:nvSpPr>
          <p:cNvPr id="5" name="Footer Placeholder 4"/>
          <p:cNvSpPr>
            <a:spLocks noGrp="1"/>
          </p:cNvSpPr>
          <p:nvPr>
            <p:ph type="ftr" sz="quarter" idx="11"/>
          </p:nvPr>
        </p:nvSpPr>
        <p:spPr/>
        <p:txBody>
          <a:bodyPr/>
          <a:lstStyle/>
          <a:p>
            <a:r>
              <a:rPr lang="en-US" smtClean="0"/>
              <a:t>Miss Morris / Head of Art &amp; Design and Photography</a:t>
            </a:r>
            <a:endParaRPr lang="en-GB"/>
          </a:p>
        </p:txBody>
      </p:sp>
      <p:sp>
        <p:nvSpPr>
          <p:cNvPr id="6" name="Slide Number Placeholder 5"/>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211939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E2C95C-2EB6-479A-A665-4CAD0DBB48B3}" type="datetime1">
              <a:rPr lang="en-GB" smtClean="0"/>
              <a:t>02/03/2021</a:t>
            </a:fld>
            <a:endParaRPr lang="en-GB"/>
          </a:p>
        </p:txBody>
      </p:sp>
      <p:sp>
        <p:nvSpPr>
          <p:cNvPr id="5" name="Footer Placeholder 4"/>
          <p:cNvSpPr>
            <a:spLocks noGrp="1"/>
          </p:cNvSpPr>
          <p:nvPr>
            <p:ph type="ftr" sz="quarter" idx="11"/>
          </p:nvPr>
        </p:nvSpPr>
        <p:spPr/>
        <p:txBody>
          <a:bodyPr/>
          <a:lstStyle/>
          <a:p>
            <a:r>
              <a:rPr lang="en-US" smtClean="0"/>
              <a:t>Miss Morris / Head of Art &amp; Design and Photography</a:t>
            </a:r>
            <a:endParaRPr lang="en-GB"/>
          </a:p>
        </p:txBody>
      </p:sp>
      <p:sp>
        <p:nvSpPr>
          <p:cNvPr id="6" name="Slide Number Placeholder 5"/>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228881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9910B3-F04A-468C-B7BA-132365801A25}" type="datetime1">
              <a:rPr lang="en-GB" smtClean="0"/>
              <a:t>02/03/2021</a:t>
            </a:fld>
            <a:endParaRPr lang="en-GB"/>
          </a:p>
        </p:txBody>
      </p:sp>
      <p:sp>
        <p:nvSpPr>
          <p:cNvPr id="5" name="Footer Placeholder 4"/>
          <p:cNvSpPr>
            <a:spLocks noGrp="1"/>
          </p:cNvSpPr>
          <p:nvPr>
            <p:ph type="ftr" sz="quarter" idx="11"/>
          </p:nvPr>
        </p:nvSpPr>
        <p:spPr/>
        <p:txBody>
          <a:bodyPr/>
          <a:lstStyle/>
          <a:p>
            <a:r>
              <a:rPr lang="en-US" smtClean="0"/>
              <a:t>Miss Morris / Head of Art &amp; Design and Photography</a:t>
            </a:r>
            <a:endParaRPr lang="en-GB"/>
          </a:p>
        </p:txBody>
      </p:sp>
      <p:sp>
        <p:nvSpPr>
          <p:cNvPr id="6" name="Slide Number Placeholder 5"/>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141582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33F5FE-1620-46E6-A0D2-FCA07299BB82}" type="datetime1">
              <a:rPr lang="en-GB" smtClean="0"/>
              <a:t>02/03/2021</a:t>
            </a:fld>
            <a:endParaRPr lang="en-GB"/>
          </a:p>
        </p:txBody>
      </p:sp>
      <p:sp>
        <p:nvSpPr>
          <p:cNvPr id="6" name="Footer Placeholder 5"/>
          <p:cNvSpPr>
            <a:spLocks noGrp="1"/>
          </p:cNvSpPr>
          <p:nvPr>
            <p:ph type="ftr" sz="quarter" idx="11"/>
          </p:nvPr>
        </p:nvSpPr>
        <p:spPr/>
        <p:txBody>
          <a:bodyPr/>
          <a:lstStyle/>
          <a:p>
            <a:r>
              <a:rPr lang="en-US" smtClean="0"/>
              <a:t>Miss Morris / Head of Art &amp; Design and Photography</a:t>
            </a:r>
            <a:endParaRPr lang="en-GB"/>
          </a:p>
        </p:txBody>
      </p:sp>
      <p:sp>
        <p:nvSpPr>
          <p:cNvPr id="7" name="Slide Number Placeholder 6"/>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107556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3BB1C4-7924-48F4-ACE7-95AE5B52E9A9}" type="datetime1">
              <a:rPr lang="en-GB" smtClean="0"/>
              <a:t>02/03/2021</a:t>
            </a:fld>
            <a:endParaRPr lang="en-GB"/>
          </a:p>
        </p:txBody>
      </p:sp>
      <p:sp>
        <p:nvSpPr>
          <p:cNvPr id="8" name="Footer Placeholder 7"/>
          <p:cNvSpPr>
            <a:spLocks noGrp="1"/>
          </p:cNvSpPr>
          <p:nvPr>
            <p:ph type="ftr" sz="quarter" idx="11"/>
          </p:nvPr>
        </p:nvSpPr>
        <p:spPr/>
        <p:txBody>
          <a:bodyPr/>
          <a:lstStyle/>
          <a:p>
            <a:r>
              <a:rPr lang="en-US" smtClean="0"/>
              <a:t>Miss Morris / Head of Art &amp; Design and Photography</a:t>
            </a:r>
            <a:endParaRPr lang="en-GB"/>
          </a:p>
        </p:txBody>
      </p:sp>
      <p:sp>
        <p:nvSpPr>
          <p:cNvPr id="9" name="Slide Number Placeholder 8"/>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281085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FC2EBD-7142-490F-9E2B-83053E6B21EE}" type="datetime1">
              <a:rPr lang="en-GB" smtClean="0"/>
              <a:t>02/03/2021</a:t>
            </a:fld>
            <a:endParaRPr lang="en-GB"/>
          </a:p>
        </p:txBody>
      </p:sp>
      <p:sp>
        <p:nvSpPr>
          <p:cNvPr id="4" name="Footer Placeholder 3"/>
          <p:cNvSpPr>
            <a:spLocks noGrp="1"/>
          </p:cNvSpPr>
          <p:nvPr>
            <p:ph type="ftr" sz="quarter" idx="11"/>
          </p:nvPr>
        </p:nvSpPr>
        <p:spPr/>
        <p:txBody>
          <a:bodyPr/>
          <a:lstStyle/>
          <a:p>
            <a:r>
              <a:rPr lang="en-US" smtClean="0"/>
              <a:t>Miss Morris / Head of Art &amp; Design and Photography</a:t>
            </a:r>
            <a:endParaRPr lang="en-GB"/>
          </a:p>
        </p:txBody>
      </p:sp>
      <p:sp>
        <p:nvSpPr>
          <p:cNvPr id="5" name="Slide Number Placeholder 4"/>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166535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B7A45-8A17-4FF4-B0E1-D1BE2D33C7E5}" type="datetime1">
              <a:rPr lang="en-GB" smtClean="0"/>
              <a:t>02/03/2021</a:t>
            </a:fld>
            <a:endParaRPr lang="en-GB"/>
          </a:p>
        </p:txBody>
      </p:sp>
      <p:sp>
        <p:nvSpPr>
          <p:cNvPr id="3" name="Footer Placeholder 2"/>
          <p:cNvSpPr>
            <a:spLocks noGrp="1"/>
          </p:cNvSpPr>
          <p:nvPr>
            <p:ph type="ftr" sz="quarter" idx="11"/>
          </p:nvPr>
        </p:nvSpPr>
        <p:spPr/>
        <p:txBody>
          <a:bodyPr/>
          <a:lstStyle/>
          <a:p>
            <a:r>
              <a:rPr lang="en-US" smtClean="0"/>
              <a:t>Miss Morris / Head of Art &amp; Design and Photography</a:t>
            </a:r>
            <a:endParaRPr lang="en-GB"/>
          </a:p>
        </p:txBody>
      </p:sp>
      <p:sp>
        <p:nvSpPr>
          <p:cNvPr id="4" name="Slide Number Placeholder 3"/>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154951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2E193F-8CC2-4209-9454-909431E7514B}" type="datetime1">
              <a:rPr lang="en-GB" smtClean="0"/>
              <a:t>02/03/2021</a:t>
            </a:fld>
            <a:endParaRPr lang="en-GB"/>
          </a:p>
        </p:txBody>
      </p:sp>
      <p:sp>
        <p:nvSpPr>
          <p:cNvPr id="6" name="Footer Placeholder 5"/>
          <p:cNvSpPr>
            <a:spLocks noGrp="1"/>
          </p:cNvSpPr>
          <p:nvPr>
            <p:ph type="ftr" sz="quarter" idx="11"/>
          </p:nvPr>
        </p:nvSpPr>
        <p:spPr/>
        <p:txBody>
          <a:bodyPr/>
          <a:lstStyle/>
          <a:p>
            <a:r>
              <a:rPr lang="en-US" smtClean="0"/>
              <a:t>Miss Morris / Head of Art &amp; Design and Photography</a:t>
            </a:r>
            <a:endParaRPr lang="en-GB"/>
          </a:p>
        </p:txBody>
      </p:sp>
      <p:sp>
        <p:nvSpPr>
          <p:cNvPr id="7" name="Slide Number Placeholder 6"/>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399800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D28BBC-E682-4AFA-B818-4C1CD6DCFCFC}" type="datetime1">
              <a:rPr lang="en-GB" smtClean="0"/>
              <a:t>02/03/2021</a:t>
            </a:fld>
            <a:endParaRPr lang="en-GB"/>
          </a:p>
        </p:txBody>
      </p:sp>
      <p:sp>
        <p:nvSpPr>
          <p:cNvPr id="6" name="Footer Placeholder 5"/>
          <p:cNvSpPr>
            <a:spLocks noGrp="1"/>
          </p:cNvSpPr>
          <p:nvPr>
            <p:ph type="ftr" sz="quarter" idx="11"/>
          </p:nvPr>
        </p:nvSpPr>
        <p:spPr/>
        <p:txBody>
          <a:bodyPr/>
          <a:lstStyle/>
          <a:p>
            <a:r>
              <a:rPr lang="en-US" smtClean="0"/>
              <a:t>Miss Morris / Head of Art &amp; Design and Photography</a:t>
            </a:r>
            <a:endParaRPr lang="en-GB"/>
          </a:p>
        </p:txBody>
      </p:sp>
      <p:sp>
        <p:nvSpPr>
          <p:cNvPr id="7" name="Slide Number Placeholder 6"/>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317921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F04D9-644A-4925-96E8-B61379C6020C}" type="datetime1">
              <a:rPr lang="en-GB" smtClean="0"/>
              <a:t>02/03/2021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Miss Morris / Head of Art &amp; Design and Photography</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AB9D6-117E-45E8-B42C-D4CCDD0C0DDF}" type="slidenum">
              <a:rPr lang="en-GB" smtClean="0"/>
              <a:t>‹#›</a:t>
            </a:fld>
            <a:endParaRPr lang="en-GB"/>
          </a:p>
        </p:txBody>
      </p:sp>
    </p:spTree>
    <p:extLst>
      <p:ext uri="{BB962C8B-B14F-4D97-AF65-F5344CB8AC3E}">
        <p14:creationId xmlns:p14="http://schemas.microsoft.com/office/powerpoint/2010/main" val="427100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hyperlink" Target="mailto:g.morris@penworthamgirls.lancs.sch.u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ogle.com/search?q=everyday+object+photography&amp;rlz=1C1CHBF_enGB879GB879&amp;sxsrf=ALeKk01Lvnx7el2HAQ_hiB-RN0hLcraITw:1594021240902&amp;source=lnms&amp;tbm=isch&amp;sa=X&amp;ved=2ahUKEwiA_M_uj7jqAhXFRxUIHYr_BjIQ_AUoAXoECAsQAw&amp;biw=1164&amp;bih=756" TargetMode="Externa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n.wikipedia.org/wiki/Still_life_photography"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irvingpenn.org/still-life" TargetMode="Externa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irvingpenn.org/still-life" TargetMode="Externa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search?rlz=1C1CHBF_enGB879GB879&amp;sxsrf=ALeKk02-LpBG_2G9TVwEE63tyjFM3whehw:1594025549110&amp;ei=TeYCX6euBrXExgOf6ZrABw&amp;q=contact+sheet+in+photography&amp;oq=contact+sheet+in+photogrpahy&amp;gs_lcp=CgZwc3ktYWIQARgAMgQIABANMggIABANEAUQHlDNFFjNFGDkI2gAcAB4AIABXIgBXJIBATGYAQCgAQGqAQdnd3Mtd2l6&amp;sclient=psy-ab" TargetMode="External"/><Relationship Id="rId2" Type="http://schemas.openxmlformats.org/officeDocument/2006/relationships/hyperlink" Target="https://www.youtube.com/watch?v=eZW7ka9xgXg" TargetMode="Externa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youtube.com/watch?v=BPlMQS4xgX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pixlr.com/" TargetMode="Externa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hyperlink" Target="https://www.photocollage.com/" TargetMode="External"/><Relationship Id="rId13" Type="http://schemas.openxmlformats.org/officeDocument/2006/relationships/image" Target="../media/image6.jpeg"/><Relationship Id="rId3" Type="http://schemas.openxmlformats.org/officeDocument/2006/relationships/hyperlink" Target="mailto:g.morris@penworthamgirls.lancs.sch.uk" TargetMode="External"/><Relationship Id="rId7" Type="http://schemas.openxmlformats.org/officeDocument/2006/relationships/hyperlink" Target="https://jimgoldenstudio.com/" TargetMode="External"/><Relationship Id="rId12" Type="http://schemas.openxmlformats.org/officeDocument/2006/relationships/image" Target="../media/image5.jpeg"/><Relationship Id="rId2" Type="http://schemas.openxmlformats.org/officeDocument/2006/relationships/hyperlink" Target="http://www.pixlr.com/" TargetMode="External"/><Relationship Id="rId1" Type="http://schemas.openxmlformats.org/officeDocument/2006/relationships/slideLayout" Target="../slideLayouts/slideLayout5.xml"/><Relationship Id="rId6" Type="http://schemas.openxmlformats.org/officeDocument/2006/relationships/hyperlink" Target="https://www.vanessamckeown.com/" TargetMode="External"/><Relationship Id="rId11" Type="http://schemas.openxmlformats.org/officeDocument/2006/relationships/image" Target="../media/image4.jpeg"/><Relationship Id="rId5" Type="http://schemas.openxmlformats.org/officeDocument/2006/relationships/hyperlink" Target="https://www.pinterest.co.uk/search/pins/?q=irving%20penn%20still%20life&amp;rs=typed&amp;term_meta%5b%5d=irving|typed&amp;term_meta%5b%5d=penn|typed&amp;term_meta%5b%5d=still|typed&amp;term_meta%5b%5d=life|typed" TargetMode="External"/><Relationship Id="rId10" Type="http://schemas.openxmlformats.org/officeDocument/2006/relationships/image" Target="../media/image3.png"/><Relationship Id="rId4" Type="http://schemas.openxmlformats.org/officeDocument/2006/relationships/hyperlink" Target="https://www.youtube.com/watch?v=08NdIsOiKzA" TargetMode="External"/><Relationship Id="rId9"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Still_life_photography" TargetMode="External"/><Relationship Id="rId2" Type="http://schemas.openxmlformats.org/officeDocument/2006/relationships/hyperlink" Target="https://www.google.com/search?q=everyday+object+photography&amp;rlz=1C1CHBF_enGB879GB879&amp;sxsrf=ALeKk01Lvnx7el2HAQ_hiB-RN0hLcraITw:1594021240902&amp;source=lnms&amp;tbm=isch&amp;sa=X&amp;ved=2ahUKEwiA_M_uj7jqAhXFRxUIHYr_BjIQ_AUoAXoECAsQAw&amp;biw=1164&amp;bih=756" TargetMode="External"/><Relationship Id="rId1" Type="http://schemas.openxmlformats.org/officeDocument/2006/relationships/slideLayout" Target="../slideLayouts/slideLayout7.xml"/><Relationship Id="rId4" Type="http://schemas.openxmlformats.org/officeDocument/2006/relationships/hyperlink" Target="https://irvingpenn.org/still-lif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search?rlz=1C1CHBF_enGB879GB879&amp;sxsrf=ALeKk02-LpBG_2G9TVwEE63tyjFM3whehw:1594025549110&amp;ei=TeYCX6euBrXExgOf6ZrABw&amp;q=contact+sheet+in+photography&amp;oq=contact+sheet+in+photogrpahy&amp;gs_lcp=CgZwc3ktYWIQARgAMgQIABANMggIABANEAUQHlDNFFjNFGDkI2gAcAB4AIABXIgBXJIBATGYAQCgAQGqAQdnd3Mtd2l6&amp;sclient=psy-ab" TargetMode="External"/><Relationship Id="rId2" Type="http://schemas.openxmlformats.org/officeDocument/2006/relationships/hyperlink" Target="https://www.youtube.com/watch?v=eZW7ka9xgXg" TargetMode="External"/><Relationship Id="rId1" Type="http://schemas.openxmlformats.org/officeDocument/2006/relationships/slideLayout" Target="../slideLayouts/slideLayout7.xml"/><Relationship Id="rId5" Type="http://schemas.openxmlformats.org/officeDocument/2006/relationships/hyperlink" Target="https://pixlr.com/" TargetMode="External"/><Relationship Id="rId4" Type="http://schemas.openxmlformats.org/officeDocument/2006/relationships/hyperlink" Target="https://www.youtube.com/watch?v=BPlMQS4xgXc"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mailto:g.morris@penworthamgirls.lancs.sch.uk" TargetMode="External"/><Relationship Id="rId7" Type="http://schemas.openxmlformats.org/officeDocument/2006/relationships/image" Target="../media/image8.jpeg"/><Relationship Id="rId2" Type="http://schemas.openxmlformats.org/officeDocument/2006/relationships/hyperlink" Target="http://www.pixlr.com/" TargetMode="Externa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hyperlink" Target="https://www.youtube.com/watch?v=fvcUGlwonww" TargetMode="External"/><Relationship Id="rId4" Type="http://schemas.openxmlformats.org/officeDocument/2006/relationships/hyperlink" Target="https://www.photocollage.com/" TargetMode="Externa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hyperlink" Target="http://www.pixlr.com/" TargetMode="External"/><Relationship Id="rId7" Type="http://schemas.openxmlformats.org/officeDocument/2006/relationships/image" Target="../media/image7.jpeg"/><Relationship Id="rId12" Type="http://schemas.openxmlformats.org/officeDocument/2006/relationships/image" Target="../media/image15.png"/><Relationship Id="rId2" Type="http://schemas.openxmlformats.org/officeDocument/2006/relationships/hyperlink" Target="https://www.youtube.com/watch?v=n4Mf9vWvugE" TargetMode="External"/><Relationship Id="rId1" Type="http://schemas.openxmlformats.org/officeDocument/2006/relationships/slideLayout" Target="../slideLayouts/slideLayout5.xml"/><Relationship Id="rId6" Type="http://schemas.openxmlformats.org/officeDocument/2006/relationships/hyperlink" Target="http://www.lucyshiresphotography.co.uk/galleries/" TargetMode="External"/><Relationship Id="rId11" Type="http://schemas.openxmlformats.org/officeDocument/2006/relationships/image" Target="../media/image14.png"/><Relationship Id="rId5" Type="http://schemas.openxmlformats.org/officeDocument/2006/relationships/hyperlink" Target="https://www.photocollage.com/" TargetMode="External"/><Relationship Id="rId10" Type="http://schemas.openxmlformats.org/officeDocument/2006/relationships/image" Target="../media/image13.png"/><Relationship Id="rId4" Type="http://schemas.openxmlformats.org/officeDocument/2006/relationships/hyperlink" Target="mailto:g.morris@penworthamgirls.lancs.sch.uk" TargetMode="Externa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accent4">
                <a:shade val="45000"/>
                <a:satMod val="135000"/>
              </a:schemeClr>
              <a:prstClr val="white"/>
            </a:duotone>
          </a:blip>
          <a:srcRect l="22103" t="3639" r="58021" b="3261"/>
          <a:stretch/>
        </p:blipFill>
        <p:spPr>
          <a:xfrm>
            <a:off x="10250904" y="196056"/>
            <a:ext cx="1716506" cy="6384758"/>
          </a:xfrm>
          <a:prstGeom prst="rect">
            <a:avLst/>
          </a:prstGeom>
          <a:ln>
            <a:noFill/>
          </a:ln>
          <a:effectLst>
            <a:softEdge rad="112500"/>
          </a:effectLst>
        </p:spPr>
      </p:pic>
      <p:sp>
        <p:nvSpPr>
          <p:cNvPr id="4" name="Title 3"/>
          <p:cNvSpPr txBox="1">
            <a:spLocks/>
          </p:cNvSpPr>
          <p:nvPr/>
        </p:nvSpPr>
        <p:spPr>
          <a:xfrm>
            <a:off x="633845" y="600661"/>
            <a:ext cx="12192000" cy="46130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7200" b="1" spc="3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GCSE Photography</a:t>
            </a:r>
            <a:r>
              <a:rPr lang="en-US" sz="7200" b="1" spc="300" dirty="0" smtClean="0">
                <a:latin typeface="Century Gothic" panose="020B0502020202020204" pitchFamily="34" charset="0"/>
                <a:cs typeface="Arial" panose="020B0604020202020204" pitchFamily="34" charset="0"/>
              </a:rPr>
              <a:t/>
            </a:r>
            <a:br>
              <a:rPr lang="en-US" sz="7200" b="1" spc="300" dirty="0" smtClean="0">
                <a:latin typeface="Century Gothic" panose="020B0502020202020204" pitchFamily="34" charset="0"/>
                <a:cs typeface="Arial" panose="020B0604020202020204" pitchFamily="34" charset="0"/>
              </a:rPr>
            </a:br>
            <a:r>
              <a:rPr lang="en-US" sz="7200" b="1" spc="300" dirty="0" smtClean="0">
                <a:solidFill>
                  <a:srgbClr val="FFC000"/>
                </a:solidFill>
                <a:latin typeface="Century Gothic" panose="020B0502020202020204" pitchFamily="34" charset="0"/>
                <a:cs typeface="Arial" panose="020B0604020202020204" pitchFamily="34" charset="0"/>
              </a:rPr>
              <a:t>Introductory Tasks</a:t>
            </a:r>
            <a:endParaRPr lang="en-US" sz="7200" b="1" spc="300" dirty="0" smtClean="0">
              <a:solidFill>
                <a:srgbClr val="FFC000"/>
              </a:solidFill>
              <a:latin typeface="Century Gothic" panose="020B0502020202020204" pitchFamily="34" charset="0"/>
              <a:cs typeface="Arial" panose="020B0604020202020204" pitchFamily="34" charset="0"/>
            </a:endParaRPr>
          </a:p>
          <a:p>
            <a:pPr>
              <a:lnSpc>
                <a:spcPct val="100000"/>
              </a:lnSpc>
            </a:pPr>
            <a:endParaRPr lang="en-US" sz="7200" b="1" spc="300" dirty="0" smtClean="0">
              <a:solidFill>
                <a:srgbClr val="FFC000"/>
              </a:solidFill>
              <a:latin typeface="Century Gothic" panose="020B0502020202020204" pitchFamily="34" charset="0"/>
              <a:cs typeface="Arial" panose="020B0604020202020204" pitchFamily="34" charset="0"/>
            </a:endParaRPr>
          </a:p>
          <a:p>
            <a:pPr>
              <a:lnSpc>
                <a:spcPct val="100000"/>
              </a:lnSpc>
            </a:pPr>
            <a:endParaRPr lang="en-US" sz="7200" b="1" spc="300" dirty="0" smtClean="0">
              <a:solidFill>
                <a:srgbClr val="FFC000"/>
              </a:solidFill>
              <a:latin typeface="Century Gothic" panose="020B0502020202020204" pitchFamily="34" charset="0"/>
              <a:cs typeface="Arial" panose="020B0604020202020204" pitchFamily="34" charset="0"/>
            </a:endParaRPr>
          </a:p>
          <a:p>
            <a:pPr>
              <a:lnSpc>
                <a:spcPct val="100000"/>
              </a:lnSpc>
            </a:pPr>
            <a:r>
              <a:rPr lang="en-US" sz="4000" b="1" i="1" spc="300" dirty="0" smtClean="0">
                <a:latin typeface="Century Gothic" panose="020B0502020202020204" pitchFamily="34" charset="0"/>
                <a:cs typeface="Arial" panose="020B0604020202020204" pitchFamily="34" charset="0"/>
              </a:rPr>
              <a:t>SUMMER PREPARATION </a:t>
            </a:r>
          </a:p>
          <a:p>
            <a:pPr>
              <a:lnSpc>
                <a:spcPct val="100000"/>
              </a:lnSpc>
            </a:pPr>
            <a:r>
              <a:rPr lang="en-US" sz="4000" b="1" i="1" spc="300" dirty="0" smtClean="0">
                <a:latin typeface="Century Gothic" panose="020B0502020202020204" pitchFamily="34" charset="0"/>
                <a:cs typeface="Arial" panose="020B0604020202020204" pitchFamily="34" charset="0"/>
              </a:rPr>
              <a:t>BOOKLET </a:t>
            </a:r>
            <a:r>
              <a:rPr lang="en-US" sz="4000" b="1" i="1" spc="300" dirty="0" smtClean="0">
                <a:latin typeface="Century Gothic" panose="020B0502020202020204" pitchFamily="34" charset="0"/>
                <a:cs typeface="Arial" panose="020B0604020202020204" pitchFamily="34" charset="0"/>
              </a:rPr>
              <a:t>2021</a:t>
            </a:r>
            <a:endParaRPr lang="en-GB" sz="4000" b="1" i="1" spc="300" dirty="0">
              <a:latin typeface="Century Gothic" panose="020B0502020202020204" pitchFamily="34" charset="0"/>
              <a:cs typeface="Arial" panose="020B0604020202020204" pitchFamily="34" charset="0"/>
            </a:endParaRPr>
          </a:p>
        </p:txBody>
      </p:sp>
      <p:sp>
        <p:nvSpPr>
          <p:cNvPr id="5" name="TextBox 4"/>
          <p:cNvSpPr txBox="1"/>
          <p:nvPr/>
        </p:nvSpPr>
        <p:spPr>
          <a:xfrm rot="16200000">
            <a:off x="-2130049" y="2153012"/>
            <a:ext cx="4661151" cy="369332"/>
          </a:xfrm>
          <a:prstGeom prst="rect">
            <a:avLst/>
          </a:prstGeom>
          <a:solidFill>
            <a:srgbClr val="FFC000">
              <a:alpha val="21000"/>
            </a:srgbClr>
          </a:solidFill>
        </p:spPr>
        <p:txBody>
          <a:bodyPr wrap="square" rtlCol="0">
            <a:spAutoFit/>
          </a:bodyPr>
          <a:lstStyle/>
          <a:p>
            <a:r>
              <a:rPr lang="en-US" dirty="0" smtClean="0"/>
              <a:t>GCSE PHOTOGRAPHY / SUMMER PREPARATION</a:t>
            </a:r>
            <a:endParaRPr lang="en-GB" dirty="0"/>
          </a:p>
        </p:txBody>
      </p:sp>
      <p:sp>
        <p:nvSpPr>
          <p:cNvPr id="7"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654662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675409" y="6492875"/>
            <a:ext cx="3086100" cy="365125"/>
          </a:xfrm>
        </p:spPr>
        <p:txBody>
          <a:bodyPr/>
          <a:lstStyle/>
          <a:p>
            <a:r>
              <a:rPr lang="en-US" dirty="0" smtClean="0"/>
              <a:t>Miss Morris / Head of Art &amp; Design and Photography</a:t>
            </a:r>
            <a:endParaRPr lang="en-GB" dirty="0"/>
          </a:p>
        </p:txBody>
      </p:sp>
      <p:sp>
        <p:nvSpPr>
          <p:cNvPr id="3" name="TextBox 2"/>
          <p:cNvSpPr txBox="1"/>
          <p:nvPr/>
        </p:nvSpPr>
        <p:spPr>
          <a:xfrm rot="16200000">
            <a:off x="961224" y="567004"/>
            <a:ext cx="1424214" cy="290208"/>
          </a:xfrm>
          <a:prstGeom prst="rect">
            <a:avLst/>
          </a:prstGeom>
          <a:solidFill>
            <a:srgbClr val="FFC000">
              <a:alpha val="21000"/>
            </a:srgbClr>
          </a:solidFill>
        </p:spPr>
        <p:txBody>
          <a:bodyPr wrap="square" rtlCol="0">
            <a:spAutoFit/>
          </a:bodyPr>
          <a:lstStyle/>
          <a:p>
            <a:r>
              <a:rPr lang="en-US" sz="1286" dirty="0"/>
              <a:t>INTRODUCTION</a:t>
            </a:r>
            <a:endParaRPr lang="en-GB" sz="1286" dirty="0"/>
          </a:p>
        </p:txBody>
      </p:sp>
      <p:sp>
        <p:nvSpPr>
          <p:cNvPr id="4" name="TextBox 3"/>
          <p:cNvSpPr txBox="1"/>
          <p:nvPr/>
        </p:nvSpPr>
        <p:spPr>
          <a:xfrm>
            <a:off x="1995704" y="205582"/>
            <a:ext cx="8445511" cy="6687408"/>
          </a:xfrm>
          <a:prstGeom prst="rect">
            <a:avLst/>
          </a:prstGeom>
          <a:solidFill>
            <a:srgbClr val="FFFCF3"/>
          </a:solidFill>
          <a:ln>
            <a:noFill/>
          </a:ln>
        </p:spPr>
        <p:txBody>
          <a:bodyPr wrap="square" rtlCol="0">
            <a:spAutoFit/>
          </a:bodyPr>
          <a:lstStyle/>
          <a:p>
            <a:pPr algn="ctr"/>
            <a:r>
              <a:rPr lang="en-US" sz="2857" dirty="0">
                <a:solidFill>
                  <a:schemeClr val="tx2">
                    <a:lumMod val="75000"/>
                  </a:schemeClr>
                </a:solidFill>
              </a:rPr>
              <a:t>Over the Summer holidays we would like you to complete the following </a:t>
            </a:r>
            <a:r>
              <a:rPr lang="en-US" sz="2857" b="1" dirty="0">
                <a:solidFill>
                  <a:schemeClr val="tx2">
                    <a:lumMod val="75000"/>
                  </a:schemeClr>
                </a:solidFill>
              </a:rPr>
              <a:t>tasks.</a:t>
            </a:r>
            <a:r>
              <a:rPr lang="en-US" sz="2857" dirty="0">
                <a:solidFill>
                  <a:schemeClr val="tx2">
                    <a:lumMod val="75000"/>
                  </a:schemeClr>
                </a:solidFill>
              </a:rPr>
              <a:t>  You can use this </a:t>
            </a:r>
            <a:r>
              <a:rPr lang="en-US" sz="2857" b="1" dirty="0">
                <a:solidFill>
                  <a:schemeClr val="tx2">
                    <a:lumMod val="75000"/>
                  </a:schemeClr>
                </a:solidFill>
              </a:rPr>
              <a:t>PowerPoint</a:t>
            </a:r>
            <a:r>
              <a:rPr lang="en-US" sz="2857" dirty="0">
                <a:solidFill>
                  <a:schemeClr val="tx2">
                    <a:lumMod val="75000"/>
                  </a:schemeClr>
                </a:solidFill>
              </a:rPr>
              <a:t> as a </a:t>
            </a:r>
            <a:r>
              <a:rPr lang="en-US" sz="2857" b="1" dirty="0">
                <a:solidFill>
                  <a:schemeClr val="tx2">
                    <a:lumMod val="75000"/>
                  </a:schemeClr>
                </a:solidFill>
              </a:rPr>
              <a:t>Template</a:t>
            </a:r>
            <a:r>
              <a:rPr lang="en-US" sz="2857" dirty="0">
                <a:solidFill>
                  <a:schemeClr val="tx2">
                    <a:lumMod val="75000"/>
                  </a:schemeClr>
                </a:solidFill>
              </a:rPr>
              <a:t> for your work.</a:t>
            </a:r>
            <a:r>
              <a:rPr lang="en-US" sz="2857" b="1" dirty="0">
                <a:solidFill>
                  <a:schemeClr val="tx2">
                    <a:lumMod val="75000"/>
                  </a:schemeClr>
                </a:solidFill>
              </a:rPr>
              <a:t>  </a:t>
            </a:r>
          </a:p>
          <a:p>
            <a:pPr algn="ctr"/>
            <a:endParaRPr lang="en-US" sz="2857" dirty="0">
              <a:solidFill>
                <a:schemeClr val="tx2">
                  <a:lumMod val="75000"/>
                </a:schemeClr>
              </a:solidFill>
            </a:endParaRPr>
          </a:p>
          <a:p>
            <a:pPr algn="ctr"/>
            <a:r>
              <a:rPr lang="en-US" sz="2857" dirty="0">
                <a:solidFill>
                  <a:schemeClr val="tx2">
                    <a:lumMod val="75000"/>
                  </a:schemeClr>
                </a:solidFill>
              </a:rPr>
              <a:t>You have chosen to do </a:t>
            </a:r>
            <a:r>
              <a:rPr lang="en-US" sz="2857" b="1" dirty="0">
                <a:solidFill>
                  <a:schemeClr val="tx2">
                    <a:lumMod val="75000"/>
                  </a:schemeClr>
                </a:solidFill>
              </a:rPr>
              <a:t>Photography</a:t>
            </a:r>
            <a:r>
              <a:rPr lang="en-US" sz="2857" dirty="0">
                <a:solidFill>
                  <a:schemeClr val="tx2">
                    <a:lumMod val="75000"/>
                  </a:schemeClr>
                </a:solidFill>
              </a:rPr>
              <a:t> so that means your </a:t>
            </a:r>
            <a:r>
              <a:rPr lang="en-US" sz="2857" b="1" dirty="0">
                <a:solidFill>
                  <a:schemeClr val="tx2">
                    <a:lumMod val="75000"/>
                  </a:schemeClr>
                </a:solidFill>
              </a:rPr>
              <a:t>enjoy taking pictures</a:t>
            </a:r>
            <a:r>
              <a:rPr lang="en-US" sz="2857" dirty="0">
                <a:solidFill>
                  <a:schemeClr val="tx2">
                    <a:lumMod val="75000"/>
                  </a:schemeClr>
                </a:solidFill>
              </a:rPr>
              <a:t> and </a:t>
            </a:r>
            <a:r>
              <a:rPr lang="en-US" sz="2857" b="1" dirty="0">
                <a:solidFill>
                  <a:schemeClr val="tx2">
                    <a:lumMod val="75000"/>
                  </a:schemeClr>
                </a:solidFill>
              </a:rPr>
              <a:t>using a computer</a:t>
            </a:r>
            <a:r>
              <a:rPr lang="en-US" sz="2857" dirty="0">
                <a:solidFill>
                  <a:schemeClr val="tx2">
                    <a:lumMod val="75000"/>
                  </a:schemeClr>
                </a:solidFill>
              </a:rPr>
              <a:t>. </a:t>
            </a:r>
          </a:p>
          <a:p>
            <a:pPr algn="ctr"/>
            <a:endParaRPr lang="en-US" sz="2857" dirty="0">
              <a:solidFill>
                <a:schemeClr val="tx2">
                  <a:lumMod val="75000"/>
                </a:schemeClr>
              </a:solidFill>
            </a:endParaRPr>
          </a:p>
          <a:p>
            <a:pPr algn="ctr"/>
            <a:r>
              <a:rPr lang="en-US" sz="2857" dirty="0">
                <a:solidFill>
                  <a:schemeClr val="tx2">
                    <a:lumMod val="75000"/>
                  </a:schemeClr>
                </a:solidFill>
              </a:rPr>
              <a:t>Please </a:t>
            </a:r>
            <a:r>
              <a:rPr lang="en-US" sz="2857" b="1" dirty="0">
                <a:solidFill>
                  <a:schemeClr val="tx2">
                    <a:lumMod val="75000"/>
                  </a:schemeClr>
                </a:solidFill>
              </a:rPr>
              <a:t>email</a:t>
            </a:r>
            <a:r>
              <a:rPr lang="en-US" sz="2857" dirty="0">
                <a:solidFill>
                  <a:schemeClr val="tx2">
                    <a:lumMod val="75000"/>
                  </a:schemeClr>
                </a:solidFill>
              </a:rPr>
              <a:t> me if you have problems to </a:t>
            </a:r>
            <a:r>
              <a:rPr lang="en-US" sz="2857" dirty="0">
                <a:solidFill>
                  <a:schemeClr val="tx2">
                    <a:lumMod val="75000"/>
                  </a:schemeClr>
                </a:solidFill>
                <a:hlinkClick r:id="rId2"/>
              </a:rPr>
              <a:t>g.morris@penworthamgirls.lancs.sch.uk</a:t>
            </a:r>
            <a:endParaRPr lang="en-US" sz="2857" dirty="0">
              <a:solidFill>
                <a:schemeClr val="tx2">
                  <a:lumMod val="75000"/>
                </a:schemeClr>
              </a:solidFill>
              <a:latin typeface="Verdana" panose="020B0604030504040204" pitchFamily="34" charset="0"/>
              <a:ea typeface="Verdana" panose="020B0604030504040204" pitchFamily="34" charset="0"/>
            </a:endParaRPr>
          </a:p>
          <a:p>
            <a:pPr algn="ctr"/>
            <a:endParaRPr lang="en-US" sz="2857" dirty="0">
              <a:solidFill>
                <a:schemeClr val="tx2">
                  <a:lumMod val="75000"/>
                </a:schemeClr>
              </a:solidFill>
              <a:latin typeface="Verdana" panose="020B0604030504040204" pitchFamily="34" charset="0"/>
              <a:ea typeface="Verdana" panose="020B0604030504040204" pitchFamily="34" charset="0"/>
            </a:endParaRPr>
          </a:p>
          <a:p>
            <a:pPr algn="ctr"/>
            <a:r>
              <a:rPr lang="en-US" sz="2857" b="1" dirty="0">
                <a:solidFill>
                  <a:schemeClr val="tx2">
                    <a:lumMod val="75000"/>
                  </a:schemeClr>
                </a:solidFill>
              </a:rPr>
              <a:t>Please start typing into this PowerPoint </a:t>
            </a:r>
            <a:r>
              <a:rPr lang="en-US" sz="2857" dirty="0">
                <a:solidFill>
                  <a:schemeClr val="tx2">
                    <a:lumMod val="75000"/>
                  </a:schemeClr>
                </a:solidFill>
              </a:rPr>
              <a:t>at it has already been set up to </a:t>
            </a:r>
            <a:r>
              <a:rPr lang="en-US" sz="2857" b="1" dirty="0">
                <a:solidFill>
                  <a:schemeClr val="tx2">
                    <a:lumMod val="75000"/>
                  </a:schemeClr>
                </a:solidFill>
              </a:rPr>
              <a:t>A3 size</a:t>
            </a:r>
            <a:r>
              <a:rPr lang="en-US" sz="2857" dirty="0">
                <a:solidFill>
                  <a:schemeClr val="tx2">
                    <a:lumMod val="75000"/>
                  </a:schemeClr>
                </a:solidFill>
              </a:rPr>
              <a:t> for you.  </a:t>
            </a:r>
            <a:r>
              <a:rPr lang="en-US" sz="2857" dirty="0">
                <a:solidFill>
                  <a:schemeClr val="tx2">
                    <a:lumMod val="75000"/>
                  </a:schemeClr>
                </a:solidFill>
                <a:hlinkClick r:id="rId3" action="ppaction://hlinksldjump"/>
              </a:rPr>
              <a:t>Click here to start editing it.</a:t>
            </a:r>
            <a:endParaRPr lang="en-US" sz="2857" dirty="0">
              <a:solidFill>
                <a:schemeClr val="tx2">
                  <a:lumMod val="75000"/>
                </a:schemeClr>
              </a:solidFill>
            </a:endParaRPr>
          </a:p>
          <a:p>
            <a:pPr algn="ctr"/>
            <a:endParaRPr lang="en-US" sz="2857" dirty="0">
              <a:solidFill>
                <a:schemeClr val="tx2">
                  <a:lumMod val="75000"/>
                </a:schemeClr>
              </a:solidFill>
            </a:endParaRPr>
          </a:p>
          <a:p>
            <a:pPr algn="ctr"/>
            <a:r>
              <a:rPr lang="en-US" sz="2857" dirty="0">
                <a:solidFill>
                  <a:schemeClr val="tx2">
                    <a:lumMod val="75000"/>
                  </a:schemeClr>
                </a:solidFill>
              </a:rPr>
              <a:t>Only use size </a:t>
            </a:r>
            <a:r>
              <a:rPr lang="en-US" sz="2857" b="1" dirty="0">
                <a:solidFill>
                  <a:schemeClr val="tx2">
                    <a:lumMod val="75000"/>
                  </a:schemeClr>
                </a:solidFill>
              </a:rPr>
              <a:t>12 font </a:t>
            </a:r>
            <a:r>
              <a:rPr lang="en-US" sz="2857" dirty="0">
                <a:solidFill>
                  <a:schemeClr val="tx2">
                    <a:lumMod val="75000"/>
                  </a:schemeClr>
                </a:solidFill>
              </a:rPr>
              <a:t>when typing.</a:t>
            </a:r>
          </a:p>
        </p:txBody>
      </p:sp>
      <p:sp>
        <p:nvSpPr>
          <p:cNvPr id="5" name="Footer Placeholder 5"/>
          <p:cNvSpPr txBox="1">
            <a:spLocks/>
          </p:cNvSpPr>
          <p:nvPr/>
        </p:nvSpPr>
        <p:spPr>
          <a:xfrm>
            <a:off x="0" y="650118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378995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626583" y="319764"/>
            <a:ext cx="5073041"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86" b="1" dirty="0">
                <a:solidFill>
                  <a:schemeClr val="tx1"/>
                </a:solidFill>
                <a:latin typeface="Century Gothic" panose="020B0502020202020204" pitchFamily="34" charset="0"/>
                <a:cs typeface="Calibri Light" panose="020F0302020204030204" pitchFamily="34" charset="0"/>
              </a:rPr>
              <a:t>Task 1: IMAGES FROM THE INTERNET</a:t>
            </a:r>
            <a:endParaRPr lang="en-GB" sz="2286"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310402" y="1206539"/>
            <a:ext cx="2703286" cy="290208"/>
          </a:xfrm>
          <a:prstGeom prst="rect">
            <a:avLst/>
          </a:prstGeom>
          <a:solidFill>
            <a:srgbClr val="FFC000">
              <a:alpha val="21000"/>
            </a:srgbClr>
          </a:solidFill>
        </p:spPr>
        <p:txBody>
          <a:bodyPr wrap="square" rtlCol="0">
            <a:spAutoFit/>
          </a:bodyPr>
          <a:lstStyle/>
          <a:p>
            <a:r>
              <a:rPr lang="en-US" sz="1286" dirty="0"/>
              <a:t>EVERYDAY OBJECTS / STILL LIFE</a:t>
            </a:r>
            <a:endParaRPr lang="en-GB" sz="1286" dirty="0"/>
          </a:p>
        </p:txBody>
      </p:sp>
      <p:sp>
        <p:nvSpPr>
          <p:cNvPr id="3" name="Rectangle 2"/>
          <p:cNvSpPr/>
          <p:nvPr/>
        </p:nvSpPr>
        <p:spPr>
          <a:xfrm>
            <a:off x="3877104" y="725098"/>
            <a:ext cx="4572000" cy="1279196"/>
          </a:xfrm>
          <a:prstGeom prst="rect">
            <a:avLst/>
          </a:prstGeom>
        </p:spPr>
        <p:txBody>
          <a:bodyPr>
            <a:spAutoFit/>
          </a:bodyPr>
          <a:lstStyle/>
          <a:p>
            <a:pPr algn="ctr"/>
            <a:r>
              <a:rPr lang="en-GB" sz="2571" b="1" dirty="0">
                <a:solidFill>
                  <a:srgbClr val="002060"/>
                </a:solidFill>
              </a:rPr>
              <a:t>Copy and paste 6 x images from the internet based on </a:t>
            </a:r>
            <a:r>
              <a:rPr lang="en-GB" sz="2571" b="1" dirty="0">
                <a:solidFill>
                  <a:srgbClr val="002060"/>
                </a:solidFill>
                <a:hlinkClick r:id="rId2"/>
              </a:rPr>
              <a:t>Everyday Object Photography</a:t>
            </a:r>
            <a:endParaRPr lang="en-GB" sz="2571" b="1" dirty="0">
              <a:solidFill>
                <a:srgbClr val="002060"/>
              </a:solidFill>
            </a:endParaRPr>
          </a:p>
        </p:txBody>
      </p:sp>
      <p:pic>
        <p:nvPicPr>
          <p:cNvPr id="5" name="Picture 4"/>
          <p:cNvPicPr>
            <a:picLocks noChangeAspect="1"/>
          </p:cNvPicPr>
          <p:nvPr/>
        </p:nvPicPr>
        <p:blipFill>
          <a:blip r:embed="rId3"/>
          <a:stretch>
            <a:fillRect/>
          </a:stretch>
        </p:blipFill>
        <p:spPr>
          <a:xfrm>
            <a:off x="1977603" y="2314650"/>
            <a:ext cx="5523102" cy="3922128"/>
          </a:xfrm>
          <a:prstGeom prst="rect">
            <a:avLst/>
          </a:prstGeom>
        </p:spPr>
      </p:pic>
      <p:pic>
        <p:nvPicPr>
          <p:cNvPr id="6" name="Picture 5"/>
          <p:cNvPicPr>
            <a:picLocks noChangeAspect="1"/>
          </p:cNvPicPr>
          <p:nvPr/>
        </p:nvPicPr>
        <p:blipFill>
          <a:blip r:embed="rId4"/>
          <a:stretch>
            <a:fillRect/>
          </a:stretch>
        </p:blipFill>
        <p:spPr>
          <a:xfrm>
            <a:off x="7944380" y="3072740"/>
            <a:ext cx="2333625" cy="1489982"/>
          </a:xfrm>
          <a:prstGeom prst="rect">
            <a:avLst/>
          </a:prstGeom>
        </p:spPr>
      </p:pic>
      <p:sp>
        <p:nvSpPr>
          <p:cNvPr id="30" name="Rectangle 29"/>
          <p:cNvSpPr/>
          <p:nvPr/>
        </p:nvSpPr>
        <p:spPr>
          <a:xfrm>
            <a:off x="8065121" y="2432811"/>
            <a:ext cx="2092144"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6" b="1" dirty="0">
                <a:solidFill>
                  <a:schemeClr val="tx1"/>
                </a:solidFill>
                <a:latin typeface="Century Gothic" panose="020B0502020202020204" pitchFamily="34" charset="0"/>
                <a:cs typeface="Calibri Light" panose="020F0302020204030204" pitchFamily="34" charset="0"/>
              </a:rPr>
              <a:t>Example</a:t>
            </a:r>
            <a:endParaRPr lang="en-GB" sz="2286" b="1" dirty="0">
              <a:solidFill>
                <a:schemeClr val="tx1"/>
              </a:solidFill>
              <a:latin typeface="Century Gothic" panose="020B0502020202020204" pitchFamily="34" charset="0"/>
              <a:cs typeface="Calibri Light" panose="020F0302020204030204" pitchFamily="34" charset="0"/>
            </a:endParaRPr>
          </a:p>
        </p:txBody>
      </p:sp>
      <p:sp>
        <p:nvSpPr>
          <p:cNvPr id="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2288542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376064" y="319764"/>
            <a:ext cx="5556187"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86" b="1" dirty="0">
                <a:solidFill>
                  <a:schemeClr val="tx1"/>
                </a:solidFill>
                <a:latin typeface="Century Gothic" panose="020B0502020202020204" pitchFamily="34" charset="0"/>
                <a:cs typeface="Calibri Light" panose="020F0302020204030204" pitchFamily="34" charset="0"/>
              </a:rPr>
              <a:t>Task 2: Find out what Still Life Means</a:t>
            </a:r>
            <a:endParaRPr lang="en-GB" sz="2286"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310402" y="1206539"/>
            <a:ext cx="2703286" cy="290208"/>
          </a:xfrm>
          <a:prstGeom prst="rect">
            <a:avLst/>
          </a:prstGeom>
          <a:solidFill>
            <a:srgbClr val="FFC000">
              <a:alpha val="21000"/>
            </a:srgbClr>
          </a:solidFill>
        </p:spPr>
        <p:txBody>
          <a:bodyPr wrap="square" rtlCol="0">
            <a:spAutoFit/>
          </a:bodyPr>
          <a:lstStyle/>
          <a:p>
            <a:r>
              <a:rPr lang="en-US" sz="1286" dirty="0"/>
              <a:t>EVERYDAY OBJECTS / STILL LIFE</a:t>
            </a:r>
            <a:endParaRPr lang="en-GB" sz="1286" dirty="0"/>
          </a:p>
        </p:txBody>
      </p:sp>
      <p:sp>
        <p:nvSpPr>
          <p:cNvPr id="3" name="Rectangle 2"/>
          <p:cNvSpPr/>
          <p:nvPr/>
        </p:nvSpPr>
        <p:spPr>
          <a:xfrm>
            <a:off x="3877104" y="725098"/>
            <a:ext cx="4572000" cy="1279196"/>
          </a:xfrm>
          <a:prstGeom prst="rect">
            <a:avLst/>
          </a:prstGeom>
        </p:spPr>
        <p:txBody>
          <a:bodyPr>
            <a:spAutoFit/>
          </a:bodyPr>
          <a:lstStyle/>
          <a:p>
            <a:pPr algn="ctr"/>
            <a:r>
              <a:rPr lang="en-GB" sz="2571" b="1" dirty="0">
                <a:solidFill>
                  <a:srgbClr val="002060"/>
                </a:solidFill>
              </a:rPr>
              <a:t>IN YOUR OWN WORDS, using size 12 font, type to explain what </a:t>
            </a:r>
            <a:r>
              <a:rPr lang="en-GB" sz="2571" b="1" dirty="0">
                <a:solidFill>
                  <a:srgbClr val="002060"/>
                </a:solidFill>
                <a:hlinkClick r:id="rId2"/>
              </a:rPr>
              <a:t>still life photography </a:t>
            </a:r>
            <a:r>
              <a:rPr lang="en-GB" sz="2571" b="1" dirty="0">
                <a:solidFill>
                  <a:srgbClr val="002060"/>
                </a:solidFill>
              </a:rPr>
              <a:t>is.</a:t>
            </a:r>
          </a:p>
        </p:txBody>
      </p:sp>
      <p:sp>
        <p:nvSpPr>
          <p:cNvPr id="30" name="Rectangle 29"/>
          <p:cNvSpPr/>
          <p:nvPr/>
        </p:nvSpPr>
        <p:spPr>
          <a:xfrm>
            <a:off x="8065121" y="2432811"/>
            <a:ext cx="2092144"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6" b="1" dirty="0">
                <a:solidFill>
                  <a:schemeClr val="tx1"/>
                </a:solidFill>
                <a:latin typeface="Century Gothic" panose="020B0502020202020204" pitchFamily="34" charset="0"/>
                <a:cs typeface="Calibri Light" panose="020F0302020204030204" pitchFamily="34" charset="0"/>
              </a:rPr>
              <a:t>Example</a:t>
            </a:r>
            <a:endParaRPr lang="en-GB" sz="2286" b="1" dirty="0">
              <a:solidFill>
                <a:schemeClr val="tx1"/>
              </a:solidFill>
              <a:latin typeface="Century Gothic" panose="020B0502020202020204" pitchFamily="34" charset="0"/>
              <a:cs typeface="Calibri Light" panose="020F0302020204030204" pitchFamily="34" charset="0"/>
            </a:endParaRPr>
          </a:p>
        </p:txBody>
      </p:sp>
      <p:pic>
        <p:nvPicPr>
          <p:cNvPr id="2" name="Picture 1"/>
          <p:cNvPicPr>
            <a:picLocks noChangeAspect="1"/>
          </p:cNvPicPr>
          <p:nvPr/>
        </p:nvPicPr>
        <p:blipFill>
          <a:blip r:embed="rId3"/>
          <a:stretch>
            <a:fillRect/>
          </a:stretch>
        </p:blipFill>
        <p:spPr>
          <a:xfrm>
            <a:off x="1977975" y="2361233"/>
            <a:ext cx="5723088" cy="4116512"/>
          </a:xfrm>
          <a:prstGeom prst="rect">
            <a:avLst/>
          </a:prstGeom>
        </p:spPr>
      </p:pic>
      <p:sp>
        <p:nvSpPr>
          <p:cNvPr id="4" name="Rectangle 3"/>
          <p:cNvSpPr/>
          <p:nvPr/>
        </p:nvSpPr>
        <p:spPr>
          <a:xfrm>
            <a:off x="8414060" y="2937274"/>
            <a:ext cx="1339307" cy="197847"/>
          </a:xfrm>
          <a:prstGeom prst="rect">
            <a:avLst/>
          </a:prstGeom>
          <a:noFill/>
        </p:spPr>
        <p:txBody>
          <a:bodyPr wrap="square" lIns="65314" tIns="32657" rIns="65314" bIns="32657">
            <a:spAutoFit/>
          </a:bodyPr>
          <a:lstStyle/>
          <a:p>
            <a:pPr algn="ctr"/>
            <a:r>
              <a:rPr lang="en-US" sz="857" dirty="0">
                <a:ln w="0"/>
                <a:effectLst>
                  <a:outerShdw blurRad="38100" dist="19050" dir="2700000" algn="tl" rotWithShape="0">
                    <a:schemeClr val="dk1">
                      <a:alpha val="40000"/>
                    </a:schemeClr>
                  </a:outerShdw>
                </a:effectLst>
              </a:rPr>
              <a:t>Still life photography is …</a:t>
            </a:r>
          </a:p>
        </p:txBody>
      </p:sp>
      <p:sp>
        <p:nvSpPr>
          <p:cNvPr id="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3723015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376064" y="319764"/>
            <a:ext cx="5556187"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86" b="1" dirty="0">
                <a:solidFill>
                  <a:schemeClr val="tx1"/>
                </a:solidFill>
                <a:latin typeface="Century Gothic" panose="020B0502020202020204" pitchFamily="34" charset="0"/>
                <a:cs typeface="Calibri Light" panose="020F0302020204030204" pitchFamily="34" charset="0"/>
              </a:rPr>
              <a:t>Task 3: Collect images</a:t>
            </a:r>
            <a:endParaRPr lang="en-GB" sz="2286"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310402" y="1206539"/>
            <a:ext cx="2703286" cy="290208"/>
          </a:xfrm>
          <a:prstGeom prst="rect">
            <a:avLst/>
          </a:prstGeom>
          <a:solidFill>
            <a:srgbClr val="FFC000">
              <a:alpha val="21000"/>
            </a:srgbClr>
          </a:solidFill>
        </p:spPr>
        <p:txBody>
          <a:bodyPr wrap="square" rtlCol="0">
            <a:spAutoFit/>
          </a:bodyPr>
          <a:lstStyle/>
          <a:p>
            <a:r>
              <a:rPr lang="en-US" sz="1286" dirty="0"/>
              <a:t>EVERYDAY OBJECTS / STILL LIFE</a:t>
            </a:r>
            <a:endParaRPr lang="en-GB" sz="1286" dirty="0"/>
          </a:p>
        </p:txBody>
      </p:sp>
      <p:sp>
        <p:nvSpPr>
          <p:cNvPr id="3" name="Rectangle 2"/>
          <p:cNvSpPr/>
          <p:nvPr/>
        </p:nvSpPr>
        <p:spPr>
          <a:xfrm>
            <a:off x="3877104" y="725098"/>
            <a:ext cx="4572000" cy="1279196"/>
          </a:xfrm>
          <a:prstGeom prst="rect">
            <a:avLst/>
          </a:prstGeom>
        </p:spPr>
        <p:txBody>
          <a:bodyPr>
            <a:spAutoFit/>
          </a:bodyPr>
          <a:lstStyle/>
          <a:p>
            <a:pPr algn="ctr"/>
            <a:r>
              <a:rPr lang="en-GB" sz="2571" b="1" dirty="0">
                <a:solidFill>
                  <a:srgbClr val="002060"/>
                </a:solidFill>
              </a:rPr>
              <a:t>Copy and paste 6 x STILL LIFE images from the internet based on </a:t>
            </a:r>
            <a:r>
              <a:rPr lang="en-GB" sz="2571" b="1" dirty="0">
                <a:solidFill>
                  <a:srgbClr val="002060"/>
                </a:solidFill>
                <a:hlinkClick r:id="rId2"/>
              </a:rPr>
              <a:t>Irving Penn</a:t>
            </a:r>
            <a:endParaRPr lang="en-GB" sz="2571" b="1" dirty="0">
              <a:solidFill>
                <a:srgbClr val="002060"/>
              </a:solidFill>
            </a:endParaRPr>
          </a:p>
        </p:txBody>
      </p:sp>
      <p:sp>
        <p:nvSpPr>
          <p:cNvPr id="30" name="Rectangle 29"/>
          <p:cNvSpPr/>
          <p:nvPr/>
        </p:nvSpPr>
        <p:spPr>
          <a:xfrm>
            <a:off x="8065121" y="2432811"/>
            <a:ext cx="2092144"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6" b="1" dirty="0">
                <a:solidFill>
                  <a:schemeClr val="tx1"/>
                </a:solidFill>
                <a:latin typeface="Century Gothic" panose="020B0502020202020204" pitchFamily="34" charset="0"/>
                <a:cs typeface="Calibri Light" panose="020F0302020204030204" pitchFamily="34" charset="0"/>
              </a:rPr>
              <a:t>Example</a:t>
            </a:r>
            <a:endParaRPr lang="en-GB" sz="2286" b="1" dirty="0">
              <a:solidFill>
                <a:schemeClr val="tx1"/>
              </a:solidFill>
              <a:latin typeface="Century Gothic" panose="020B0502020202020204" pitchFamily="34" charset="0"/>
              <a:cs typeface="Calibri Light" panose="020F0302020204030204" pitchFamily="34" charset="0"/>
            </a:endParaRPr>
          </a:p>
        </p:txBody>
      </p:sp>
      <p:pic>
        <p:nvPicPr>
          <p:cNvPr id="5" name="Picture 4"/>
          <p:cNvPicPr>
            <a:picLocks noChangeAspect="1"/>
          </p:cNvPicPr>
          <p:nvPr/>
        </p:nvPicPr>
        <p:blipFill>
          <a:blip r:embed="rId3"/>
          <a:stretch>
            <a:fillRect/>
          </a:stretch>
        </p:blipFill>
        <p:spPr>
          <a:xfrm>
            <a:off x="7638220" y="3130715"/>
            <a:ext cx="2945946" cy="1415143"/>
          </a:xfrm>
          <a:prstGeom prst="rect">
            <a:avLst/>
          </a:prstGeom>
        </p:spPr>
      </p:pic>
      <p:pic>
        <p:nvPicPr>
          <p:cNvPr id="6" name="Picture 5"/>
          <p:cNvPicPr>
            <a:picLocks noChangeAspect="1"/>
          </p:cNvPicPr>
          <p:nvPr/>
        </p:nvPicPr>
        <p:blipFill>
          <a:blip r:embed="rId4"/>
          <a:stretch>
            <a:fillRect/>
          </a:stretch>
        </p:blipFill>
        <p:spPr>
          <a:xfrm>
            <a:off x="1811377" y="2316803"/>
            <a:ext cx="5520764" cy="3985495"/>
          </a:xfrm>
          <a:prstGeom prst="rect">
            <a:avLst/>
          </a:prstGeom>
        </p:spPr>
      </p:pic>
      <p:sp>
        <p:nvSpPr>
          <p:cNvPr id="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1592599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376064" y="319764"/>
            <a:ext cx="5556187"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86" b="1" dirty="0">
                <a:solidFill>
                  <a:schemeClr val="tx1"/>
                </a:solidFill>
                <a:latin typeface="Century Gothic" panose="020B0502020202020204" pitchFamily="34" charset="0"/>
                <a:cs typeface="Calibri Light" panose="020F0302020204030204" pitchFamily="34" charset="0"/>
              </a:rPr>
              <a:t>Task 4: Choose 1 best image</a:t>
            </a:r>
            <a:endParaRPr lang="en-GB" sz="2286"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310402" y="1206539"/>
            <a:ext cx="2703286" cy="290208"/>
          </a:xfrm>
          <a:prstGeom prst="rect">
            <a:avLst/>
          </a:prstGeom>
          <a:solidFill>
            <a:srgbClr val="FFC000">
              <a:alpha val="21000"/>
            </a:srgbClr>
          </a:solidFill>
        </p:spPr>
        <p:txBody>
          <a:bodyPr wrap="square" rtlCol="0">
            <a:spAutoFit/>
          </a:bodyPr>
          <a:lstStyle/>
          <a:p>
            <a:r>
              <a:rPr lang="en-US" sz="1286" dirty="0"/>
              <a:t>EVERYDAY OBJECTS / STILL LIFE</a:t>
            </a:r>
            <a:endParaRPr lang="en-GB" sz="1286" dirty="0"/>
          </a:p>
        </p:txBody>
      </p:sp>
      <p:sp>
        <p:nvSpPr>
          <p:cNvPr id="3" name="Rectangle 2"/>
          <p:cNvSpPr/>
          <p:nvPr/>
        </p:nvSpPr>
        <p:spPr>
          <a:xfrm>
            <a:off x="3877104" y="725098"/>
            <a:ext cx="4572000" cy="1587101"/>
          </a:xfrm>
          <a:prstGeom prst="rect">
            <a:avLst/>
          </a:prstGeom>
        </p:spPr>
        <p:txBody>
          <a:bodyPr>
            <a:spAutoFit/>
          </a:bodyPr>
          <a:lstStyle/>
          <a:p>
            <a:pPr algn="ctr"/>
            <a:r>
              <a:rPr lang="en-GB" sz="2571" b="1" dirty="0">
                <a:solidFill>
                  <a:srgbClr val="002060"/>
                </a:solidFill>
              </a:rPr>
              <a:t>Copy and paste your favourite </a:t>
            </a:r>
            <a:r>
              <a:rPr lang="en-GB" sz="2571" b="1" dirty="0">
                <a:solidFill>
                  <a:srgbClr val="002060"/>
                </a:solidFill>
                <a:hlinkClick r:id="rId2"/>
              </a:rPr>
              <a:t>Irving Penn</a:t>
            </a:r>
            <a:r>
              <a:rPr lang="en-GB" sz="2571" b="1" dirty="0">
                <a:solidFill>
                  <a:srgbClr val="002060"/>
                </a:solidFill>
              </a:rPr>
              <a:t> Still Life image here.</a:t>
            </a:r>
          </a:p>
          <a:p>
            <a:pPr algn="ctr"/>
            <a:r>
              <a:rPr lang="en-GB" sz="2286" b="1" u="sng" dirty="0">
                <a:solidFill>
                  <a:srgbClr val="002060"/>
                </a:solidFill>
              </a:rPr>
              <a:t>This should be one you would like to copy the style of (emulate)</a:t>
            </a:r>
          </a:p>
        </p:txBody>
      </p:sp>
      <p:sp>
        <p:nvSpPr>
          <p:cNvPr id="30" name="Rectangle 29"/>
          <p:cNvSpPr/>
          <p:nvPr/>
        </p:nvSpPr>
        <p:spPr>
          <a:xfrm>
            <a:off x="8065121" y="2432811"/>
            <a:ext cx="2092144"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6" b="1" dirty="0">
                <a:solidFill>
                  <a:schemeClr val="tx1"/>
                </a:solidFill>
                <a:latin typeface="Century Gothic" panose="020B0502020202020204" pitchFamily="34" charset="0"/>
                <a:cs typeface="Calibri Light" panose="020F0302020204030204" pitchFamily="34" charset="0"/>
              </a:rPr>
              <a:t>Example</a:t>
            </a:r>
            <a:endParaRPr lang="en-GB" sz="2286" b="1" dirty="0">
              <a:solidFill>
                <a:schemeClr val="tx1"/>
              </a:solidFill>
              <a:latin typeface="Century Gothic" panose="020B0502020202020204" pitchFamily="34" charset="0"/>
              <a:cs typeface="Calibri Light" panose="020F0302020204030204" pitchFamily="34" charset="0"/>
            </a:endParaRPr>
          </a:p>
        </p:txBody>
      </p:sp>
      <p:pic>
        <p:nvPicPr>
          <p:cNvPr id="2" name="Picture 1"/>
          <p:cNvPicPr>
            <a:picLocks noChangeAspect="1"/>
          </p:cNvPicPr>
          <p:nvPr/>
        </p:nvPicPr>
        <p:blipFill>
          <a:blip r:embed="rId3"/>
          <a:stretch>
            <a:fillRect/>
          </a:stretch>
        </p:blipFill>
        <p:spPr>
          <a:xfrm>
            <a:off x="1972426" y="2432811"/>
            <a:ext cx="5492490" cy="4076790"/>
          </a:xfrm>
          <a:prstGeom prst="rect">
            <a:avLst/>
          </a:prstGeom>
        </p:spPr>
      </p:pic>
      <p:pic>
        <p:nvPicPr>
          <p:cNvPr id="4" name="Picture 3"/>
          <p:cNvPicPr>
            <a:picLocks noChangeAspect="1"/>
          </p:cNvPicPr>
          <p:nvPr/>
        </p:nvPicPr>
        <p:blipFill>
          <a:blip r:embed="rId4"/>
          <a:stretch>
            <a:fillRect/>
          </a:stretch>
        </p:blipFill>
        <p:spPr>
          <a:xfrm>
            <a:off x="7939267" y="3211823"/>
            <a:ext cx="2343851" cy="2518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1507339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376064" y="319764"/>
            <a:ext cx="5556187"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86" b="1" dirty="0">
                <a:solidFill>
                  <a:schemeClr val="tx1"/>
                </a:solidFill>
                <a:latin typeface="Century Gothic" panose="020B0502020202020204" pitchFamily="34" charset="0"/>
                <a:cs typeface="Calibri Light" panose="020F0302020204030204" pitchFamily="34" charset="0"/>
              </a:rPr>
              <a:t>Task 5: Complete SEMI Analysis</a:t>
            </a:r>
            <a:endParaRPr lang="en-GB" sz="2286"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310402" y="1206539"/>
            <a:ext cx="2703286" cy="290208"/>
          </a:xfrm>
          <a:prstGeom prst="rect">
            <a:avLst/>
          </a:prstGeom>
          <a:solidFill>
            <a:srgbClr val="FFC000">
              <a:alpha val="21000"/>
            </a:srgbClr>
          </a:solidFill>
        </p:spPr>
        <p:txBody>
          <a:bodyPr wrap="square" rtlCol="0">
            <a:spAutoFit/>
          </a:bodyPr>
          <a:lstStyle/>
          <a:p>
            <a:r>
              <a:rPr lang="en-US" sz="1286" dirty="0"/>
              <a:t>EVERYDAY OBJECTS / STILL LIFE</a:t>
            </a:r>
            <a:endParaRPr lang="en-GB" sz="1286" dirty="0"/>
          </a:p>
        </p:txBody>
      </p:sp>
      <p:sp>
        <p:nvSpPr>
          <p:cNvPr id="3" name="Rectangle 2"/>
          <p:cNvSpPr/>
          <p:nvPr/>
        </p:nvSpPr>
        <p:spPr>
          <a:xfrm>
            <a:off x="2329244" y="725098"/>
            <a:ext cx="7524564" cy="1674817"/>
          </a:xfrm>
          <a:prstGeom prst="rect">
            <a:avLst/>
          </a:prstGeom>
        </p:spPr>
        <p:txBody>
          <a:bodyPr wrap="square">
            <a:spAutoFit/>
          </a:bodyPr>
          <a:lstStyle/>
          <a:p>
            <a:pPr algn="ctr"/>
            <a:r>
              <a:rPr lang="en-GB" sz="2571" b="1" dirty="0">
                <a:solidFill>
                  <a:srgbClr val="002060"/>
                </a:solidFill>
              </a:rPr>
              <a:t>Complete the SEMI analysis sentence starters on this one photograph.</a:t>
            </a:r>
          </a:p>
          <a:p>
            <a:pPr algn="ctr"/>
            <a:r>
              <a:rPr lang="en-GB" sz="2571" b="1" u="sng" dirty="0">
                <a:solidFill>
                  <a:srgbClr val="002060"/>
                </a:solidFill>
              </a:rPr>
              <a:t>We did SEMI analysis in both Year 8 &amp; 9 so you should be used to this</a:t>
            </a:r>
            <a:r>
              <a:rPr lang="en-GB" sz="2571" b="1" u="sng" dirty="0">
                <a:solidFill>
                  <a:srgbClr val="002060"/>
                </a:solidFill>
                <a:sym typeface="Wingdings" panose="05000000000000000000" pitchFamily="2" charset="2"/>
              </a:rPr>
              <a:t></a:t>
            </a:r>
            <a:endParaRPr lang="en-GB" sz="2286" b="1" u="sng" dirty="0">
              <a:solidFill>
                <a:srgbClr val="002060"/>
              </a:solidFill>
            </a:endParaRPr>
          </a:p>
        </p:txBody>
      </p:sp>
      <p:sp>
        <p:nvSpPr>
          <p:cNvPr id="30" name="Rectangle 29"/>
          <p:cNvSpPr/>
          <p:nvPr/>
        </p:nvSpPr>
        <p:spPr>
          <a:xfrm>
            <a:off x="8065121" y="2432811"/>
            <a:ext cx="2092144"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6" b="1" dirty="0">
                <a:solidFill>
                  <a:schemeClr val="tx1"/>
                </a:solidFill>
                <a:latin typeface="Century Gothic" panose="020B0502020202020204" pitchFamily="34" charset="0"/>
                <a:cs typeface="Calibri Light" panose="020F0302020204030204" pitchFamily="34" charset="0"/>
              </a:rPr>
              <a:t>Example</a:t>
            </a:r>
            <a:endParaRPr lang="en-GB" sz="2286" b="1" dirty="0">
              <a:solidFill>
                <a:schemeClr val="tx1"/>
              </a:solidFill>
              <a:latin typeface="Century Gothic" panose="020B0502020202020204" pitchFamily="34" charset="0"/>
              <a:cs typeface="Calibri Light" panose="020F0302020204030204" pitchFamily="34" charset="0"/>
            </a:endParaRPr>
          </a:p>
        </p:txBody>
      </p:sp>
      <p:pic>
        <p:nvPicPr>
          <p:cNvPr id="5" name="Picture 4"/>
          <p:cNvPicPr>
            <a:picLocks noChangeAspect="1"/>
          </p:cNvPicPr>
          <p:nvPr/>
        </p:nvPicPr>
        <p:blipFill>
          <a:blip r:embed="rId2"/>
          <a:stretch>
            <a:fillRect/>
          </a:stretch>
        </p:blipFill>
        <p:spPr>
          <a:xfrm>
            <a:off x="7830932" y="2841306"/>
            <a:ext cx="2385279" cy="1789569"/>
          </a:xfrm>
          <a:prstGeom prst="rect">
            <a:avLst/>
          </a:prstGeom>
        </p:spPr>
      </p:pic>
      <p:pic>
        <p:nvPicPr>
          <p:cNvPr id="6" name="Picture 5"/>
          <p:cNvPicPr>
            <a:picLocks noChangeAspect="1"/>
          </p:cNvPicPr>
          <p:nvPr/>
        </p:nvPicPr>
        <p:blipFill>
          <a:blip r:embed="rId3"/>
          <a:stretch>
            <a:fillRect/>
          </a:stretch>
        </p:blipFill>
        <p:spPr>
          <a:xfrm>
            <a:off x="1926622" y="2677829"/>
            <a:ext cx="5350404" cy="3906092"/>
          </a:xfrm>
          <a:prstGeom prst="rect">
            <a:avLst/>
          </a:prstGeom>
        </p:spPr>
      </p:pic>
      <p:pic>
        <p:nvPicPr>
          <p:cNvPr id="7" name="Picture 6"/>
          <p:cNvPicPr>
            <a:picLocks noChangeAspect="1"/>
          </p:cNvPicPr>
          <p:nvPr/>
        </p:nvPicPr>
        <p:blipFill>
          <a:blip r:embed="rId4"/>
          <a:stretch>
            <a:fillRect/>
          </a:stretch>
        </p:blipFill>
        <p:spPr>
          <a:xfrm>
            <a:off x="7647557" y="4722130"/>
            <a:ext cx="2752029" cy="2067998"/>
          </a:xfrm>
          <a:prstGeom prst="rect">
            <a:avLst/>
          </a:prstGeom>
        </p:spPr>
      </p:pic>
      <p:sp>
        <p:nvSpPr>
          <p:cNvPr id="9"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2057783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897614" y="612191"/>
            <a:ext cx="8635144" cy="1045514"/>
          </a:xfrm>
          <a:prstGeom prst="roundRect">
            <a:avLst>
              <a:gd name="adj" fmla="val 4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43" dirty="0">
                <a:solidFill>
                  <a:schemeClr val="tx1"/>
                </a:solidFill>
                <a:latin typeface="Comic Sans MS" panose="030F0702030302020204" pitchFamily="66" charset="0"/>
              </a:rPr>
              <a:t>SUBJECT</a:t>
            </a:r>
          </a:p>
          <a:p>
            <a:pPr>
              <a:defRPr/>
            </a:pPr>
            <a:r>
              <a:rPr lang="en-US" sz="1143" dirty="0">
                <a:solidFill>
                  <a:schemeClr val="tx1"/>
                </a:solidFill>
                <a:latin typeface="Comic Sans MS" panose="030F0702030302020204" pitchFamily="66" charset="0"/>
              </a:rPr>
              <a:t>Describe what you can see</a:t>
            </a:r>
            <a:endParaRPr lang="en-US" sz="1000" b="1" dirty="0">
              <a:solidFill>
                <a:schemeClr val="tx1"/>
              </a:solidFill>
              <a:latin typeface="Comic Sans MS" panose="030F0702030302020204" pitchFamily="66" charset="0"/>
            </a:endParaRPr>
          </a:p>
          <a:p>
            <a:pPr marL="204111" indent="-204111">
              <a:buFont typeface="Wingdings" panose="05000000000000000000" pitchFamily="2" charset="2"/>
              <a:buChar char="q"/>
              <a:defRPr/>
            </a:pPr>
            <a:r>
              <a:rPr lang="en-US" sz="1000" dirty="0">
                <a:solidFill>
                  <a:schemeClr val="tx1"/>
                </a:solidFill>
                <a:latin typeface="Comic Sans MS" panose="030F0702030302020204" pitchFamily="66" charset="0"/>
              </a:rPr>
              <a:t>My chosen photographer is called</a:t>
            </a:r>
          </a:p>
          <a:p>
            <a:pPr marL="204111" indent="-204111">
              <a:buFont typeface="Wingdings" panose="05000000000000000000" pitchFamily="2" charset="2"/>
              <a:buChar char="q"/>
              <a:defRPr/>
            </a:pPr>
            <a:r>
              <a:rPr lang="en-US" sz="1000" dirty="0">
                <a:solidFill>
                  <a:schemeClr val="tx1"/>
                </a:solidFill>
                <a:latin typeface="Comic Sans MS" panose="030F0702030302020204" pitchFamily="66" charset="0"/>
              </a:rPr>
              <a:t>The </a:t>
            </a:r>
            <a:r>
              <a:rPr lang="en-US" sz="1000" b="1" dirty="0">
                <a:solidFill>
                  <a:schemeClr val="tx1"/>
                </a:solidFill>
                <a:latin typeface="Comic Sans MS" panose="030F0702030302020204" pitchFamily="66" charset="0"/>
              </a:rPr>
              <a:t>title</a:t>
            </a:r>
            <a:r>
              <a:rPr lang="en-US" sz="1000" dirty="0">
                <a:solidFill>
                  <a:schemeClr val="tx1"/>
                </a:solidFill>
                <a:latin typeface="Comic Sans MS" panose="030F0702030302020204" pitchFamily="66" charset="0"/>
              </a:rPr>
              <a:t> of this Photograph is … (give the image’s title)</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The </a:t>
            </a:r>
            <a:r>
              <a:rPr lang="en-GB" sz="1000" b="1" dirty="0">
                <a:solidFill>
                  <a:schemeClr val="tx1"/>
                </a:solidFill>
                <a:latin typeface="Comic Sans MS" panose="030F0702030302020204" pitchFamily="66" charset="0"/>
              </a:rPr>
              <a:t>genre</a:t>
            </a:r>
            <a:r>
              <a:rPr lang="en-GB" sz="1000" dirty="0">
                <a:solidFill>
                  <a:schemeClr val="tx1"/>
                </a:solidFill>
                <a:latin typeface="Comic Sans MS" panose="030F0702030302020204" pitchFamily="66" charset="0"/>
              </a:rPr>
              <a:t> of this photograph is … (still life/ portraiture/ landscape etc.)</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The </a:t>
            </a:r>
            <a:r>
              <a:rPr lang="en-GB" sz="1000" b="1" dirty="0">
                <a:solidFill>
                  <a:schemeClr val="tx1"/>
                </a:solidFill>
                <a:latin typeface="Comic Sans MS" panose="030F0702030302020204" pitchFamily="66" charset="0"/>
              </a:rPr>
              <a:t>props</a:t>
            </a:r>
            <a:r>
              <a:rPr lang="en-GB" sz="1000" dirty="0">
                <a:solidFill>
                  <a:schemeClr val="tx1"/>
                </a:solidFill>
                <a:latin typeface="Comic Sans MS" panose="030F0702030302020204" pitchFamily="66" charset="0"/>
              </a:rPr>
              <a:t> I can see in this picture are … (state the objects you see.)</a:t>
            </a:r>
            <a:endParaRPr lang="en-US" sz="1000" dirty="0">
              <a:solidFill>
                <a:schemeClr val="tx1"/>
              </a:solidFill>
              <a:latin typeface="Comic Sans MS" panose="030F0702030302020204" pitchFamily="66" charset="0"/>
            </a:endParaRPr>
          </a:p>
        </p:txBody>
      </p:sp>
      <p:sp>
        <p:nvSpPr>
          <p:cNvPr id="16" name="Rounded Rectangle 15"/>
          <p:cNvSpPr/>
          <p:nvPr/>
        </p:nvSpPr>
        <p:spPr>
          <a:xfrm>
            <a:off x="1897614" y="1794068"/>
            <a:ext cx="8635144" cy="1186219"/>
          </a:xfrm>
          <a:prstGeom prst="roundRect">
            <a:avLst>
              <a:gd name="adj" fmla="val 4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43" dirty="0">
                <a:solidFill>
                  <a:schemeClr val="tx1"/>
                </a:solidFill>
                <a:latin typeface="Comic Sans MS" panose="030F0702030302020204" pitchFamily="66" charset="0"/>
              </a:rPr>
              <a:t>ELEMENTS</a:t>
            </a:r>
          </a:p>
          <a:p>
            <a:pPr>
              <a:defRPr/>
            </a:pPr>
            <a:r>
              <a:rPr lang="en-GB" sz="1143" dirty="0">
                <a:solidFill>
                  <a:schemeClr val="tx1"/>
                </a:solidFill>
                <a:latin typeface="Comic Sans MS" panose="030F0702030302020204" pitchFamily="66" charset="0"/>
              </a:rPr>
              <a:t>Describe the 7 Elements of Art</a:t>
            </a:r>
            <a:endParaRPr lang="en-GB" sz="1143" b="1" dirty="0">
              <a:solidFill>
                <a:schemeClr val="tx1"/>
              </a:solidFill>
              <a:latin typeface="Comic Sans MS" panose="030F0702030302020204" pitchFamily="66" charset="0"/>
            </a:endParaRPr>
          </a:p>
          <a:p>
            <a:pPr>
              <a:defRPr/>
            </a:pPr>
            <a:endParaRPr lang="en-GB" sz="214" dirty="0">
              <a:solidFill>
                <a:schemeClr val="tx1"/>
              </a:solidFill>
              <a:latin typeface="Comic Sans MS" panose="030F0702030302020204" pitchFamily="66" charset="0"/>
            </a:endParaRPr>
          </a:p>
          <a:p>
            <a:pPr marL="204111" indent="-204111">
              <a:buFont typeface="Wingdings" panose="05000000000000000000" pitchFamily="2" charset="2"/>
              <a:buChar char="q"/>
            </a:pPr>
            <a:r>
              <a:rPr lang="en-GB" sz="1000" dirty="0">
                <a:solidFill>
                  <a:schemeClr val="tx1"/>
                </a:solidFill>
                <a:latin typeface="Comic Sans MS" panose="030F0702030302020204" pitchFamily="66" charset="0"/>
              </a:rPr>
              <a:t>The </a:t>
            </a:r>
            <a:r>
              <a:rPr lang="en-GB" sz="1000" b="1" dirty="0">
                <a:solidFill>
                  <a:schemeClr val="tx1"/>
                </a:solidFill>
                <a:latin typeface="Comic Sans MS" panose="030F0702030302020204" pitchFamily="66" charset="0"/>
              </a:rPr>
              <a:t>Photographer</a:t>
            </a:r>
            <a:r>
              <a:rPr lang="en-GB" sz="1000" dirty="0">
                <a:solidFill>
                  <a:schemeClr val="tx1"/>
                </a:solidFill>
                <a:latin typeface="Comic Sans MS" panose="030F0702030302020204" pitchFamily="66" charset="0"/>
              </a:rPr>
              <a:t> uses the </a:t>
            </a:r>
            <a:r>
              <a:rPr lang="en-GB" sz="1000" b="1" dirty="0">
                <a:solidFill>
                  <a:schemeClr val="tx1"/>
                </a:solidFill>
                <a:latin typeface="Comic Sans MS" panose="030F0702030302020204" pitchFamily="66" charset="0"/>
              </a:rPr>
              <a:t>7 visual Elements of Art </a:t>
            </a:r>
            <a:r>
              <a:rPr lang="en-GB" sz="1000" dirty="0">
                <a:solidFill>
                  <a:schemeClr val="tx1"/>
                </a:solidFill>
                <a:latin typeface="Comic Sans MS" panose="030F0702030302020204" pitchFamily="66" charset="0"/>
              </a:rPr>
              <a:t>in his/her work to create this photograph.  </a:t>
            </a:r>
          </a:p>
          <a:p>
            <a:pPr marL="204111" indent="-204111">
              <a:buFont typeface="Wingdings" panose="05000000000000000000" pitchFamily="2" charset="2"/>
              <a:buChar char="q"/>
            </a:pPr>
            <a:r>
              <a:rPr lang="en-GB" sz="1000" dirty="0">
                <a:solidFill>
                  <a:schemeClr val="tx1"/>
                </a:solidFill>
                <a:latin typeface="Comic Sans MS" panose="030F0702030302020204" pitchFamily="66" charset="0"/>
              </a:rPr>
              <a:t>In my opinion, the strongest elements are … (Choose 2-3 from the 7 elements of </a:t>
            </a:r>
            <a:r>
              <a:rPr lang="en-GB" sz="1000" b="1" dirty="0">
                <a:solidFill>
                  <a:schemeClr val="tx1"/>
                </a:solidFill>
                <a:latin typeface="Comic Sans MS" panose="030F0702030302020204" pitchFamily="66" charset="0"/>
              </a:rPr>
              <a:t>Line, Shape, Form, Texture, Pattern, Colour (+tone) and Space)</a:t>
            </a:r>
            <a:endParaRPr lang="en-GB" sz="1000" b="1" u="sng" dirty="0">
              <a:solidFill>
                <a:schemeClr val="tx1"/>
              </a:solidFill>
              <a:latin typeface="Comic Sans MS" panose="030F0702030302020204" pitchFamily="66" charset="0"/>
            </a:endParaRPr>
          </a:p>
          <a:p>
            <a:pPr algn="ctr"/>
            <a:r>
              <a:rPr lang="en-GB" sz="1000" b="1" u="sng" dirty="0">
                <a:solidFill>
                  <a:schemeClr val="tx1"/>
                </a:solidFill>
                <a:latin typeface="Comic Sans MS" panose="030F0702030302020204" pitchFamily="66" charset="0"/>
              </a:rPr>
              <a:t>Now explain how each of your 2-3 identified elements are used in the photograph</a:t>
            </a:r>
          </a:p>
          <a:p>
            <a:pPr marL="244933" indent="-244933">
              <a:buFont typeface="Wingdings" panose="05000000000000000000" pitchFamily="2" charset="2"/>
              <a:buChar char="q"/>
            </a:pPr>
            <a:r>
              <a:rPr lang="en-GB" sz="1000" dirty="0">
                <a:solidFill>
                  <a:schemeClr val="tx1"/>
                </a:solidFill>
                <a:latin typeface="Comic Sans MS" panose="030F0702030302020204" pitchFamily="66" charset="0"/>
              </a:rPr>
              <a:t>The photographer uses </a:t>
            </a:r>
            <a:r>
              <a:rPr lang="en-GB" sz="1000" b="1" dirty="0">
                <a:solidFill>
                  <a:schemeClr val="tx1"/>
                </a:solidFill>
                <a:latin typeface="Comic Sans MS" panose="030F0702030302020204" pitchFamily="66" charset="0"/>
              </a:rPr>
              <a:t>colour</a:t>
            </a:r>
            <a:r>
              <a:rPr lang="en-GB" sz="1000" dirty="0">
                <a:solidFill>
                  <a:schemeClr val="tx1"/>
                </a:solidFill>
                <a:latin typeface="Comic Sans MS" panose="030F0702030302020204" pitchFamily="66" charset="0"/>
              </a:rPr>
              <a:t> well in his/her work because …</a:t>
            </a:r>
          </a:p>
        </p:txBody>
      </p:sp>
      <p:sp>
        <p:nvSpPr>
          <p:cNvPr id="19" name="Rounded Rectangle 18"/>
          <p:cNvSpPr/>
          <p:nvPr/>
        </p:nvSpPr>
        <p:spPr>
          <a:xfrm>
            <a:off x="1897613" y="3116036"/>
            <a:ext cx="8635144" cy="1959429"/>
          </a:xfrm>
          <a:prstGeom prst="roundRect">
            <a:avLst>
              <a:gd name="adj" fmla="val 4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43" dirty="0">
                <a:solidFill>
                  <a:schemeClr val="tx1"/>
                </a:solidFill>
                <a:latin typeface="Comic Sans MS" panose="030F0702030302020204" pitchFamily="66" charset="0"/>
              </a:rPr>
              <a:t>MEDIA</a:t>
            </a:r>
          </a:p>
          <a:p>
            <a:pPr>
              <a:defRPr/>
            </a:pPr>
            <a:r>
              <a:rPr lang="en-GB" sz="1143" dirty="0">
                <a:solidFill>
                  <a:schemeClr val="tx1"/>
                </a:solidFill>
                <a:latin typeface="Comic Sans MS" panose="030F0702030302020204" pitchFamily="66" charset="0"/>
              </a:rPr>
              <a:t>How was the Photograph made?</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The main </a:t>
            </a:r>
            <a:r>
              <a:rPr lang="en-GB" sz="1000" b="1" dirty="0">
                <a:solidFill>
                  <a:schemeClr val="tx1"/>
                </a:solidFill>
                <a:latin typeface="Comic Sans MS" panose="030F0702030302020204" pitchFamily="66" charset="0"/>
              </a:rPr>
              <a:t>focal point </a:t>
            </a:r>
            <a:r>
              <a:rPr lang="en-GB" sz="1000" dirty="0">
                <a:solidFill>
                  <a:schemeClr val="tx1"/>
                </a:solidFill>
                <a:latin typeface="Comic Sans MS" panose="030F0702030302020204" pitchFamily="66" charset="0"/>
              </a:rPr>
              <a:t>of the image is (what stands out the most to you?)… I can tell this because … (is it placed/arranged or coloured in a certain way?)</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The … (identify the objects) have been placed in the…(</a:t>
            </a:r>
            <a:r>
              <a:rPr lang="en-GB" sz="1000" b="1" dirty="0">
                <a:solidFill>
                  <a:schemeClr val="tx1"/>
                </a:solidFill>
                <a:latin typeface="Comic Sans MS" panose="030F0702030302020204" pitchFamily="66" charset="0"/>
              </a:rPr>
              <a:t>foreground/middle ground/ background</a:t>
            </a:r>
            <a:r>
              <a:rPr lang="en-GB" sz="1000" dirty="0">
                <a:solidFill>
                  <a:schemeClr val="tx1"/>
                </a:solidFill>
                <a:latin typeface="Comic Sans MS" panose="030F0702030302020204" pitchFamily="66" charset="0"/>
              </a:rPr>
              <a:t>) so that they (</a:t>
            </a:r>
            <a:r>
              <a:rPr lang="en-GB" sz="1000" b="1" dirty="0">
                <a:solidFill>
                  <a:schemeClr val="tx1"/>
                </a:solidFill>
                <a:latin typeface="Comic Sans MS" panose="030F0702030302020204" pitchFamily="66" charset="0"/>
              </a:rPr>
              <a:t>explain</a:t>
            </a:r>
            <a:r>
              <a:rPr lang="en-GB" sz="1000" dirty="0">
                <a:solidFill>
                  <a:schemeClr val="tx1"/>
                </a:solidFill>
                <a:latin typeface="Comic Sans MS" panose="030F0702030302020204" pitchFamily="66" charset="0"/>
              </a:rPr>
              <a:t> </a:t>
            </a:r>
            <a:r>
              <a:rPr lang="en-GB" sz="1000" b="1" u="sng" dirty="0">
                <a:solidFill>
                  <a:schemeClr val="tx1"/>
                </a:solidFill>
                <a:latin typeface="Comic Sans MS" panose="030F0702030302020204" pitchFamily="66" charset="0"/>
              </a:rPr>
              <a:t>why</a:t>
            </a:r>
            <a:r>
              <a:rPr lang="en-GB" sz="1000" dirty="0">
                <a:solidFill>
                  <a:schemeClr val="tx1"/>
                </a:solidFill>
                <a:latin typeface="Comic Sans MS" panose="030F0702030302020204" pitchFamily="66" charset="0"/>
              </a:rPr>
              <a:t> you think the photographer has placed the objects where they are or taken the shot as it is.  This is known as the </a:t>
            </a:r>
            <a:r>
              <a:rPr lang="en-GB" sz="1000" b="1" dirty="0">
                <a:solidFill>
                  <a:schemeClr val="tx1"/>
                </a:solidFill>
                <a:latin typeface="Comic Sans MS" panose="030F0702030302020204" pitchFamily="66" charset="0"/>
              </a:rPr>
              <a:t>composition</a:t>
            </a:r>
            <a:r>
              <a:rPr lang="en-GB" sz="1000" dirty="0">
                <a:solidFill>
                  <a:schemeClr val="tx1"/>
                </a:solidFill>
                <a:latin typeface="Comic Sans MS" panose="030F0702030302020204" pitchFamily="66" charset="0"/>
              </a:rPr>
              <a:t>)</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I believe this photo has been taken…(</a:t>
            </a:r>
            <a:r>
              <a:rPr lang="en-GB" sz="1000" b="1" dirty="0">
                <a:solidFill>
                  <a:schemeClr val="tx1"/>
                </a:solidFill>
                <a:latin typeface="Comic Sans MS" panose="030F0702030302020204" pitchFamily="66" charset="0"/>
              </a:rPr>
              <a:t>inside using a studio with bright lights, outside) </a:t>
            </a:r>
            <a:r>
              <a:rPr lang="en-GB" sz="1000" dirty="0">
                <a:solidFill>
                  <a:schemeClr val="tx1"/>
                </a:solidFill>
                <a:latin typeface="Comic Sans MS" panose="030F0702030302020204" pitchFamily="66" charset="0"/>
              </a:rPr>
              <a:t>using...(</a:t>
            </a:r>
            <a:r>
              <a:rPr lang="en-GB" sz="1000" b="1" dirty="0">
                <a:solidFill>
                  <a:schemeClr val="tx1"/>
                </a:solidFill>
                <a:latin typeface="Comic Sans MS" panose="030F0702030302020204" pitchFamily="66" charset="0"/>
              </a:rPr>
              <a:t>natural sunlight, a lamp) </a:t>
            </a:r>
            <a:r>
              <a:rPr lang="en-GB" sz="1000" dirty="0">
                <a:solidFill>
                  <a:schemeClr val="tx1"/>
                </a:solidFill>
                <a:latin typeface="Comic Sans MS" panose="030F0702030302020204" pitchFamily="66" charset="0"/>
              </a:rPr>
              <a:t>because …</a:t>
            </a:r>
            <a:endParaRPr lang="en-GB" sz="1000" b="1" dirty="0">
              <a:solidFill>
                <a:schemeClr val="tx1"/>
              </a:solidFill>
              <a:latin typeface="Comic Sans MS" panose="030F0702030302020204" pitchFamily="66" charset="0"/>
            </a:endParaRP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I can see that the </a:t>
            </a:r>
            <a:r>
              <a:rPr lang="en-GB" sz="1000" b="1" dirty="0">
                <a:solidFill>
                  <a:schemeClr val="tx1"/>
                </a:solidFill>
                <a:latin typeface="Comic Sans MS" panose="030F0702030302020204" pitchFamily="66" charset="0"/>
              </a:rPr>
              <a:t>light </a:t>
            </a:r>
            <a:r>
              <a:rPr lang="en-GB" sz="1000" dirty="0">
                <a:solidFill>
                  <a:schemeClr val="tx1"/>
                </a:solidFill>
                <a:latin typeface="Comic Sans MS" panose="030F0702030302020204" pitchFamily="66" charset="0"/>
              </a:rPr>
              <a:t>comes from … (the left/right/above/below) which is... (describe what the light is doing… is it</a:t>
            </a:r>
            <a:r>
              <a:rPr lang="en-GB" sz="1000" b="1" dirty="0">
                <a:solidFill>
                  <a:schemeClr val="tx1"/>
                </a:solidFill>
                <a:latin typeface="Comic Sans MS" panose="030F0702030302020204" pitchFamily="66" charset="0"/>
              </a:rPr>
              <a:t> highlighting, reflecting or creating shadow</a:t>
            </a:r>
            <a:r>
              <a:rPr lang="en-GB" sz="1000" dirty="0">
                <a:solidFill>
                  <a:schemeClr val="tx1"/>
                </a:solidFill>
                <a:latin typeface="Comic Sans MS" panose="030F0702030302020204" pitchFamily="66" charset="0"/>
              </a:rPr>
              <a:t>)</a:t>
            </a:r>
          </a:p>
          <a:p>
            <a:pPr>
              <a:defRPr/>
            </a:pPr>
            <a:r>
              <a:rPr lang="en-GB" sz="1000" b="1" u="sng" dirty="0">
                <a:solidFill>
                  <a:schemeClr val="tx1"/>
                </a:solidFill>
                <a:latin typeface="Comic Sans MS" panose="030F0702030302020204" pitchFamily="66" charset="0"/>
              </a:rPr>
              <a:t>SHOOT PLAN </a:t>
            </a:r>
            <a:r>
              <a:rPr lang="en-GB" sz="1000" dirty="0">
                <a:solidFill>
                  <a:schemeClr val="tx1"/>
                </a:solidFill>
                <a:latin typeface="Comic Sans MS" panose="030F0702030302020204" pitchFamily="66" charset="0"/>
              </a:rPr>
              <a:t>(A plan of how you will create your own photographs in their style) </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To create (</a:t>
            </a:r>
            <a:r>
              <a:rPr lang="en-GB" sz="1000" b="1" dirty="0">
                <a:solidFill>
                  <a:schemeClr val="tx1"/>
                </a:solidFill>
                <a:latin typeface="Comic Sans MS" panose="030F0702030302020204" pitchFamily="66" charset="0"/>
              </a:rPr>
              <a:t>emulate)</a:t>
            </a:r>
            <a:r>
              <a:rPr lang="en-GB" sz="1000" dirty="0">
                <a:solidFill>
                  <a:schemeClr val="tx1"/>
                </a:solidFill>
                <a:latin typeface="Comic Sans MS" panose="030F0702030302020204" pitchFamily="66" charset="0"/>
              </a:rPr>
              <a:t> this photograph myself, I will need to …(</a:t>
            </a:r>
            <a:r>
              <a:rPr lang="en-GB" sz="1000" b="1" dirty="0">
                <a:solidFill>
                  <a:schemeClr val="tx1"/>
                </a:solidFill>
                <a:latin typeface="Comic Sans MS" panose="030F0702030302020204" pitchFamily="66" charset="0"/>
              </a:rPr>
              <a:t>explain what type of camera, camera settings, props and shooting environment you would need to re-create this image yourself</a:t>
            </a:r>
            <a:r>
              <a:rPr lang="en-GB" sz="1000" dirty="0">
                <a:solidFill>
                  <a:schemeClr val="tx1"/>
                </a:solidFill>
                <a:latin typeface="Comic Sans MS" panose="030F0702030302020204" pitchFamily="66" charset="0"/>
              </a:rPr>
              <a:t>).  </a:t>
            </a:r>
          </a:p>
        </p:txBody>
      </p:sp>
      <p:sp>
        <p:nvSpPr>
          <p:cNvPr id="21" name="Rounded Rectangle 20"/>
          <p:cNvSpPr/>
          <p:nvPr/>
        </p:nvSpPr>
        <p:spPr>
          <a:xfrm>
            <a:off x="1897613" y="5223543"/>
            <a:ext cx="8635144" cy="982074"/>
          </a:xfrm>
          <a:prstGeom prst="roundRect">
            <a:avLst>
              <a:gd name="adj" fmla="val 4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43" dirty="0">
                <a:solidFill>
                  <a:schemeClr val="tx1"/>
                </a:solidFill>
                <a:latin typeface="Comic Sans MS" panose="030F0702030302020204" pitchFamily="66" charset="0"/>
              </a:rPr>
              <a:t>INTENT / What was the Photographer trying to ‘say’ in the image?</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I feel the photo gives a message of … (what </a:t>
            </a:r>
            <a:r>
              <a:rPr lang="en-GB" sz="1000" b="1" dirty="0">
                <a:solidFill>
                  <a:schemeClr val="tx1"/>
                </a:solidFill>
                <a:latin typeface="Comic Sans MS" panose="030F0702030302020204" pitchFamily="66" charset="0"/>
              </a:rPr>
              <a:t>message, mood or feeling </a:t>
            </a:r>
            <a:r>
              <a:rPr lang="en-GB" sz="1000" dirty="0">
                <a:solidFill>
                  <a:schemeClr val="tx1"/>
                </a:solidFill>
                <a:latin typeface="Comic Sans MS" panose="030F0702030302020204" pitchFamily="66" charset="0"/>
              </a:rPr>
              <a:t>do you get from the image – calm, sombre, happy, expressive, energetic, scary, moody, natural, cool, freshness, warmth,  sadness, loneliness, cold, power, purity, innocence, darkness, evil, haunting, elegance, mystery, fearful).</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I think this way because …</a:t>
            </a:r>
            <a:endParaRPr lang="en-GB" sz="1000" dirty="0"/>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When I take my own photographs I will try to re-create this feeling/atmosphere by …</a:t>
            </a:r>
          </a:p>
        </p:txBody>
      </p:sp>
      <p:sp>
        <p:nvSpPr>
          <p:cNvPr id="29" name="Rounded Rectangle 28"/>
          <p:cNvSpPr/>
          <p:nvPr/>
        </p:nvSpPr>
        <p:spPr>
          <a:xfrm>
            <a:off x="2901315" y="198411"/>
            <a:ext cx="6627739" cy="2581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57" b="1" dirty="0">
                <a:solidFill>
                  <a:schemeClr val="tx1"/>
                </a:solidFill>
                <a:latin typeface="Comic Sans MS" panose="030F0702030302020204" pitchFamily="66" charset="0"/>
              </a:rPr>
              <a:t>SEMI Analysis </a:t>
            </a:r>
            <a:r>
              <a:rPr lang="en-US" sz="2857" dirty="0">
                <a:solidFill>
                  <a:schemeClr val="tx1"/>
                </a:solidFill>
                <a:latin typeface="Comic Sans MS" panose="030F0702030302020204" pitchFamily="66" charset="0"/>
              </a:rPr>
              <a:t>…</a:t>
            </a:r>
          </a:p>
        </p:txBody>
      </p:sp>
      <p:sp>
        <p:nvSpPr>
          <p:cNvPr id="28" name="TextBox 27"/>
          <p:cNvSpPr txBox="1"/>
          <p:nvPr/>
        </p:nvSpPr>
        <p:spPr>
          <a:xfrm rot="16200000">
            <a:off x="310402" y="1206539"/>
            <a:ext cx="2703286" cy="290208"/>
          </a:xfrm>
          <a:prstGeom prst="rect">
            <a:avLst/>
          </a:prstGeom>
          <a:solidFill>
            <a:srgbClr val="FFC000">
              <a:alpha val="21000"/>
            </a:srgbClr>
          </a:solidFill>
        </p:spPr>
        <p:txBody>
          <a:bodyPr wrap="square" rtlCol="0">
            <a:spAutoFit/>
          </a:bodyPr>
          <a:lstStyle/>
          <a:p>
            <a:r>
              <a:rPr lang="en-US" sz="1286" dirty="0"/>
              <a:t>EVERYDAY OBJECTS / STILL LIFE</a:t>
            </a:r>
            <a:endParaRPr lang="en-GB" sz="1286" dirty="0"/>
          </a:p>
        </p:txBody>
      </p:sp>
    </p:spTree>
    <p:extLst>
      <p:ext uri="{BB962C8B-B14F-4D97-AF65-F5344CB8AC3E}">
        <p14:creationId xmlns:p14="http://schemas.microsoft.com/office/powerpoint/2010/main" val="3743167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715897" y="1167556"/>
            <a:ext cx="8807139" cy="5325319"/>
          </a:xfrm>
          <a:prstGeom prst="roundRect">
            <a:avLst>
              <a:gd name="adj" fmla="val 1146"/>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tx1"/>
              </a:solidFill>
            </a:endParaRPr>
          </a:p>
        </p:txBody>
      </p:sp>
      <p:sp>
        <p:nvSpPr>
          <p:cNvPr id="7" name="Rounded Rectangle 6"/>
          <p:cNvSpPr/>
          <p:nvPr/>
        </p:nvSpPr>
        <p:spPr>
          <a:xfrm>
            <a:off x="1715897" y="332536"/>
            <a:ext cx="8797996" cy="75790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latin typeface="Comic Sans MS" panose="030F0702030302020204" pitchFamily="66" charset="0"/>
              </a:rPr>
              <a:t>Collect images of their work: </a:t>
            </a:r>
            <a:r>
              <a:rPr lang="en-US" sz="1000" dirty="0">
                <a:solidFill>
                  <a:schemeClr val="tx1"/>
                </a:solidFill>
                <a:latin typeface="Comic Sans MS" panose="030F0702030302020204" pitchFamily="66" charset="0"/>
              </a:rPr>
              <a:t>Choose 6 images from your chosen Photographer.  </a:t>
            </a:r>
          </a:p>
          <a:p>
            <a:pPr algn="ctr">
              <a:defRPr/>
            </a:pPr>
            <a:r>
              <a:rPr lang="en-US" sz="1000" dirty="0">
                <a:solidFill>
                  <a:schemeClr val="tx1"/>
                </a:solidFill>
                <a:latin typeface="Comic Sans MS" panose="030F0702030302020204" pitchFamily="66" charset="0"/>
              </a:rPr>
              <a:t>As you research, </a:t>
            </a:r>
            <a:r>
              <a:rPr lang="en-US" sz="1000" b="1" dirty="0">
                <a:solidFill>
                  <a:schemeClr val="tx1"/>
                </a:solidFill>
                <a:latin typeface="Comic Sans MS" panose="030F0702030302020204" pitchFamily="66" charset="0"/>
              </a:rPr>
              <a:t>save each image </a:t>
            </a:r>
            <a:r>
              <a:rPr lang="en-US" sz="1000" dirty="0">
                <a:solidFill>
                  <a:schemeClr val="tx1"/>
                </a:solidFill>
                <a:latin typeface="Comic Sans MS" panose="030F0702030302020204" pitchFamily="66" charset="0"/>
              </a:rPr>
              <a:t>inside a new folder in your area.</a:t>
            </a:r>
          </a:p>
          <a:p>
            <a:pPr algn="ctr">
              <a:defRPr/>
            </a:pPr>
            <a:r>
              <a:rPr lang="en-US" sz="1000" b="1" dirty="0">
                <a:solidFill>
                  <a:schemeClr val="tx1"/>
                </a:solidFill>
                <a:latin typeface="Comic Sans MS" panose="030F0702030302020204" pitchFamily="66" charset="0"/>
              </a:rPr>
              <a:t>Find information:  </a:t>
            </a:r>
            <a:r>
              <a:rPr lang="en-US" sz="1000" dirty="0">
                <a:solidFill>
                  <a:schemeClr val="tx1"/>
                </a:solidFill>
                <a:latin typeface="Comic Sans MS" panose="030F0702030302020204" pitchFamily="66" charset="0"/>
              </a:rPr>
              <a:t>Find out about your Photographer, </a:t>
            </a:r>
            <a:r>
              <a:rPr lang="en-US" sz="1000" b="1" dirty="0">
                <a:solidFill>
                  <a:schemeClr val="tx1"/>
                </a:solidFill>
                <a:latin typeface="Comic Sans MS" panose="030F0702030302020204" pitchFamily="66" charset="0"/>
              </a:rPr>
              <a:t>READ</a:t>
            </a:r>
            <a:r>
              <a:rPr lang="en-US" sz="1000" dirty="0">
                <a:solidFill>
                  <a:schemeClr val="tx1"/>
                </a:solidFill>
                <a:latin typeface="Comic Sans MS" panose="030F0702030302020204" pitchFamily="66" charset="0"/>
              </a:rPr>
              <a:t> and </a:t>
            </a:r>
            <a:r>
              <a:rPr lang="en-US" sz="1000" b="1" dirty="0">
                <a:solidFill>
                  <a:schemeClr val="tx1"/>
                </a:solidFill>
                <a:latin typeface="Comic Sans MS" panose="030F0702030302020204" pitchFamily="66" charset="0"/>
              </a:rPr>
              <a:t>make simple notes</a:t>
            </a:r>
            <a:r>
              <a:rPr lang="en-US" sz="1000" dirty="0">
                <a:solidFill>
                  <a:schemeClr val="tx1"/>
                </a:solidFill>
                <a:latin typeface="Comic Sans MS" panose="030F0702030302020204" pitchFamily="66" charset="0"/>
              </a:rPr>
              <a:t>.  </a:t>
            </a:r>
          </a:p>
          <a:p>
            <a:pPr algn="ctr">
              <a:defRPr/>
            </a:pPr>
            <a:r>
              <a:rPr lang="en-US" sz="1000" dirty="0">
                <a:solidFill>
                  <a:schemeClr val="tx1"/>
                </a:solidFill>
                <a:latin typeface="Comic Sans MS" panose="030F0702030302020204" pitchFamily="66" charset="0"/>
              </a:rPr>
              <a:t>Type their </a:t>
            </a:r>
            <a:r>
              <a:rPr lang="en-US" sz="1000" b="1" dirty="0">
                <a:solidFill>
                  <a:schemeClr val="tx1"/>
                </a:solidFill>
                <a:latin typeface="Comic Sans MS" panose="030F0702030302020204" pitchFamily="66" charset="0"/>
              </a:rPr>
              <a:t>name</a:t>
            </a:r>
            <a:r>
              <a:rPr lang="en-US" sz="1000" dirty="0">
                <a:solidFill>
                  <a:schemeClr val="tx1"/>
                </a:solidFill>
                <a:latin typeface="Comic Sans MS" panose="030F0702030302020204" pitchFamily="66" charset="0"/>
              </a:rPr>
              <a:t> into </a:t>
            </a:r>
            <a:r>
              <a:rPr lang="en-US" sz="1000" b="1" dirty="0">
                <a:solidFill>
                  <a:schemeClr val="tx1"/>
                </a:solidFill>
                <a:latin typeface="Comic Sans MS" panose="030F0702030302020204" pitchFamily="66" charset="0"/>
              </a:rPr>
              <a:t>Google </a:t>
            </a:r>
            <a:r>
              <a:rPr lang="en-US" sz="1000" dirty="0">
                <a:solidFill>
                  <a:schemeClr val="tx1"/>
                </a:solidFill>
                <a:latin typeface="Comic Sans MS" panose="030F0702030302020204" pitchFamily="66" charset="0"/>
              </a:rPr>
              <a:t>or </a:t>
            </a:r>
            <a:r>
              <a:rPr lang="en-US" sz="1000" b="1" dirty="0">
                <a:solidFill>
                  <a:schemeClr val="tx1"/>
                </a:solidFill>
                <a:latin typeface="Comic Sans MS" panose="030F0702030302020204" pitchFamily="66" charset="0"/>
              </a:rPr>
              <a:t>YouTube </a:t>
            </a:r>
            <a:r>
              <a:rPr lang="en-US" sz="1000" dirty="0">
                <a:solidFill>
                  <a:schemeClr val="tx1"/>
                </a:solidFill>
                <a:latin typeface="Comic Sans MS" panose="030F0702030302020204" pitchFamily="66" charset="0"/>
              </a:rPr>
              <a:t>to begin</a:t>
            </a:r>
            <a:r>
              <a:rPr lang="en-US" sz="1000" dirty="0">
                <a:solidFill>
                  <a:schemeClr val="tx1"/>
                </a:solidFill>
              </a:rPr>
              <a:t>.  </a:t>
            </a:r>
          </a:p>
        </p:txBody>
      </p:sp>
      <p:grpSp>
        <p:nvGrpSpPr>
          <p:cNvPr id="8" name="Group 7"/>
          <p:cNvGrpSpPr/>
          <p:nvPr/>
        </p:nvGrpSpPr>
        <p:grpSpPr>
          <a:xfrm>
            <a:off x="1869780" y="402364"/>
            <a:ext cx="1645946" cy="575992"/>
            <a:chOff x="172815" y="-54407"/>
            <a:chExt cx="2304324" cy="806389"/>
          </a:xfrm>
          <a:noFill/>
        </p:grpSpPr>
        <p:sp>
          <p:nvSpPr>
            <p:cNvPr id="4" name="Rectangle 3"/>
            <p:cNvSpPr/>
            <p:nvPr/>
          </p:nvSpPr>
          <p:spPr>
            <a:xfrm>
              <a:off x="172815" y="93748"/>
              <a:ext cx="2304324" cy="498572"/>
            </a:xfrm>
            <a:prstGeom prst="rect">
              <a:avLst/>
            </a:prstGeom>
            <a:solidFill>
              <a:schemeClr val="bg1"/>
            </a:solidFill>
          </p:spPr>
          <p:txBody>
            <a:bodyPr wrap="square">
              <a:spAutoFit/>
            </a:bodyPr>
            <a:lstStyle/>
            <a:p>
              <a:pPr algn="ctr">
                <a:defRPr/>
              </a:pPr>
              <a:r>
                <a:rPr lang="en-US" sz="1714" b="1" dirty="0">
                  <a:ln w="9525">
                    <a:solidFill>
                      <a:schemeClr val="bg1"/>
                    </a:solidFill>
                    <a:prstDash val="solid"/>
                  </a:ln>
                  <a:effectLst>
                    <a:outerShdw blurRad="12700" dist="38100" dir="2700000" algn="tl" rotWithShape="0">
                      <a:schemeClr val="accent5">
                        <a:lumMod val="60000"/>
                        <a:lumOff val="40000"/>
                      </a:schemeClr>
                    </a:outerShdw>
                  </a:effectLst>
                </a:rPr>
                <a:t>Research</a:t>
              </a:r>
            </a:p>
          </p:txBody>
        </p:sp>
        <p:sp>
          <p:nvSpPr>
            <p:cNvPr id="6" name="Oval 5"/>
            <p:cNvSpPr/>
            <p:nvPr/>
          </p:nvSpPr>
          <p:spPr>
            <a:xfrm>
              <a:off x="255805" y="143121"/>
              <a:ext cx="444400" cy="3743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43">
                <a:solidFill>
                  <a:schemeClr val="tx1"/>
                </a:solidFill>
              </a:endParaRPr>
            </a:p>
          </p:txBody>
        </p:sp>
        <p:sp>
          <p:nvSpPr>
            <p:cNvPr id="5" name="Rectangle 4"/>
            <p:cNvSpPr/>
            <p:nvPr/>
          </p:nvSpPr>
          <p:spPr>
            <a:xfrm>
              <a:off x="206232" y="-54407"/>
              <a:ext cx="543547" cy="806389"/>
            </a:xfrm>
            <a:prstGeom prst="rect">
              <a:avLst/>
            </a:prstGeom>
            <a:grpFill/>
          </p:spPr>
          <p:txBody>
            <a:bodyPr wrap="none">
              <a:spAutoFit/>
            </a:bodyPr>
            <a:lstStyle/>
            <a:p>
              <a:pPr algn="ctr">
                <a:defRPr/>
              </a:pPr>
              <a:r>
                <a:rPr lang="en-US" sz="3143" b="1" dirty="0">
                  <a:ln w="12700">
                    <a:solidFill>
                      <a:schemeClr val="accent5"/>
                    </a:solidFill>
                    <a:prstDash val="solid"/>
                  </a:ln>
                </a:rPr>
                <a:t>1</a:t>
              </a:r>
            </a:p>
          </p:txBody>
        </p:sp>
      </p:grpSp>
      <p:sp>
        <p:nvSpPr>
          <p:cNvPr id="13" name="Rectangle 12"/>
          <p:cNvSpPr/>
          <p:nvPr/>
        </p:nvSpPr>
        <p:spPr>
          <a:xfrm>
            <a:off x="1524001" y="-58909"/>
            <a:ext cx="9143999" cy="400110"/>
          </a:xfrm>
          <a:prstGeom prst="rect">
            <a:avLst/>
          </a:prstGeom>
          <a:noFill/>
        </p:spPr>
        <p:txBody>
          <a:bodyPr wrap="square">
            <a:spAutoFit/>
          </a:bodyPr>
          <a:lstStyle/>
          <a:p>
            <a:pPr algn="ctr">
              <a:tabLst>
                <a:tab pos="5254730" algn="l"/>
              </a:tabLst>
              <a:defRPr/>
            </a:pPr>
            <a:r>
              <a:rPr lang="en-US" sz="2000" b="1" dirty="0">
                <a:ln w="12700">
                  <a:solidFill>
                    <a:schemeClr val="accent1"/>
                  </a:solidFill>
                  <a:prstDash val="solid"/>
                </a:ln>
                <a:solidFill>
                  <a:schemeClr val="bg1"/>
                </a:solidFill>
                <a:effectLst>
                  <a:outerShdw dist="38100" dir="2640000" algn="bl" rotWithShape="0">
                    <a:schemeClr val="accent1"/>
                  </a:outerShdw>
                </a:effectLst>
              </a:rPr>
              <a:t>3 Simple Steps to … Excellent Photography Research / Lab.</a:t>
            </a:r>
          </a:p>
        </p:txBody>
      </p:sp>
      <p:sp>
        <p:nvSpPr>
          <p:cNvPr id="14" name="Rounded Rectangle 13"/>
          <p:cNvSpPr/>
          <p:nvPr/>
        </p:nvSpPr>
        <p:spPr>
          <a:xfrm>
            <a:off x="1777835" y="1631107"/>
            <a:ext cx="2855905" cy="1818094"/>
          </a:xfrm>
          <a:prstGeom prst="roundRect">
            <a:avLst>
              <a:gd name="adj" fmla="val 4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43" dirty="0">
                <a:solidFill>
                  <a:schemeClr val="tx1"/>
                </a:solidFill>
                <a:latin typeface="Comic Sans MS" panose="030F0702030302020204" pitchFamily="66" charset="0"/>
              </a:rPr>
              <a:t>SUBJECT</a:t>
            </a:r>
          </a:p>
          <a:p>
            <a:pPr algn="ctr">
              <a:defRPr/>
            </a:pPr>
            <a:r>
              <a:rPr lang="en-US" sz="1143" dirty="0">
                <a:solidFill>
                  <a:schemeClr val="tx1"/>
                </a:solidFill>
                <a:latin typeface="Comic Sans MS" panose="030F0702030302020204" pitchFamily="66" charset="0"/>
              </a:rPr>
              <a:t>Describe what you can see</a:t>
            </a:r>
          </a:p>
          <a:p>
            <a:pPr algn="ctr">
              <a:defRPr/>
            </a:pPr>
            <a:endParaRPr lang="en-US" sz="1000" b="1" dirty="0">
              <a:solidFill>
                <a:schemeClr val="tx1"/>
              </a:solidFill>
              <a:latin typeface="Comic Sans MS" panose="030F0702030302020204" pitchFamily="66" charset="0"/>
            </a:endParaRPr>
          </a:p>
          <a:p>
            <a:pPr marL="204111" indent="-204111">
              <a:buFont typeface="Wingdings" panose="05000000000000000000" pitchFamily="2" charset="2"/>
              <a:buChar char="q"/>
              <a:defRPr/>
            </a:pPr>
            <a:r>
              <a:rPr lang="en-US" sz="1000" dirty="0">
                <a:solidFill>
                  <a:schemeClr val="tx1"/>
                </a:solidFill>
                <a:latin typeface="Comic Sans MS" panose="030F0702030302020204" pitchFamily="66" charset="0"/>
              </a:rPr>
              <a:t>My chosen photographer is called</a:t>
            </a:r>
          </a:p>
          <a:p>
            <a:pPr marL="204111" indent="-204111">
              <a:buFont typeface="Wingdings" panose="05000000000000000000" pitchFamily="2" charset="2"/>
              <a:buChar char="q"/>
              <a:defRPr/>
            </a:pPr>
            <a:r>
              <a:rPr lang="en-US" sz="1000" dirty="0">
                <a:solidFill>
                  <a:schemeClr val="tx1"/>
                </a:solidFill>
                <a:latin typeface="Comic Sans MS" panose="030F0702030302020204" pitchFamily="66" charset="0"/>
              </a:rPr>
              <a:t>The </a:t>
            </a:r>
            <a:r>
              <a:rPr lang="en-US" sz="1000" b="1" dirty="0">
                <a:solidFill>
                  <a:schemeClr val="tx1"/>
                </a:solidFill>
                <a:latin typeface="Comic Sans MS" panose="030F0702030302020204" pitchFamily="66" charset="0"/>
              </a:rPr>
              <a:t>title</a:t>
            </a:r>
            <a:r>
              <a:rPr lang="en-US" sz="1000" dirty="0">
                <a:solidFill>
                  <a:schemeClr val="tx1"/>
                </a:solidFill>
                <a:latin typeface="Comic Sans MS" panose="030F0702030302020204" pitchFamily="66" charset="0"/>
              </a:rPr>
              <a:t> of this Photograph is … (give the image’s title)</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The </a:t>
            </a:r>
            <a:r>
              <a:rPr lang="en-GB" sz="1000" b="1" dirty="0">
                <a:solidFill>
                  <a:schemeClr val="tx1"/>
                </a:solidFill>
                <a:latin typeface="Comic Sans MS" panose="030F0702030302020204" pitchFamily="66" charset="0"/>
              </a:rPr>
              <a:t>genre</a:t>
            </a:r>
            <a:r>
              <a:rPr lang="en-GB" sz="1000" dirty="0">
                <a:solidFill>
                  <a:schemeClr val="tx1"/>
                </a:solidFill>
                <a:latin typeface="Comic Sans MS" panose="030F0702030302020204" pitchFamily="66" charset="0"/>
              </a:rPr>
              <a:t> of this photograph is … (still life/ portraiture/ landscape etc.)</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The </a:t>
            </a:r>
            <a:r>
              <a:rPr lang="en-GB" sz="1000" b="1" dirty="0">
                <a:solidFill>
                  <a:schemeClr val="tx1"/>
                </a:solidFill>
                <a:latin typeface="Comic Sans MS" panose="030F0702030302020204" pitchFamily="66" charset="0"/>
              </a:rPr>
              <a:t>props</a:t>
            </a:r>
            <a:r>
              <a:rPr lang="en-GB" sz="1000" dirty="0">
                <a:solidFill>
                  <a:schemeClr val="tx1"/>
                </a:solidFill>
                <a:latin typeface="Comic Sans MS" panose="030F0702030302020204" pitchFamily="66" charset="0"/>
              </a:rPr>
              <a:t> I can see in this picture are … (state the objects you see.)</a:t>
            </a:r>
            <a:endParaRPr lang="en-US" sz="1000" dirty="0">
              <a:solidFill>
                <a:schemeClr val="tx1"/>
              </a:solidFill>
              <a:latin typeface="Comic Sans MS" panose="030F0702030302020204" pitchFamily="66" charset="0"/>
            </a:endParaRPr>
          </a:p>
        </p:txBody>
      </p:sp>
      <p:sp>
        <p:nvSpPr>
          <p:cNvPr id="16" name="Rounded Rectangle 15"/>
          <p:cNvSpPr/>
          <p:nvPr/>
        </p:nvSpPr>
        <p:spPr>
          <a:xfrm>
            <a:off x="1788647" y="3629608"/>
            <a:ext cx="2855906" cy="2863267"/>
          </a:xfrm>
          <a:prstGeom prst="roundRect">
            <a:avLst>
              <a:gd name="adj" fmla="val 4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43" dirty="0">
                <a:solidFill>
                  <a:schemeClr val="tx1"/>
                </a:solidFill>
                <a:latin typeface="Comic Sans MS" panose="030F0702030302020204" pitchFamily="66" charset="0"/>
              </a:rPr>
              <a:t>ELEMENTS</a:t>
            </a:r>
          </a:p>
          <a:p>
            <a:pPr algn="ctr">
              <a:defRPr/>
            </a:pPr>
            <a:r>
              <a:rPr lang="en-GB" sz="1143" dirty="0">
                <a:solidFill>
                  <a:schemeClr val="tx1"/>
                </a:solidFill>
                <a:latin typeface="Comic Sans MS" panose="030F0702030302020204" pitchFamily="66" charset="0"/>
              </a:rPr>
              <a:t>Describe the 7 Elements of Art</a:t>
            </a:r>
          </a:p>
          <a:p>
            <a:pPr algn="ctr">
              <a:defRPr/>
            </a:pPr>
            <a:endParaRPr lang="en-GB" sz="1143" b="1" dirty="0">
              <a:solidFill>
                <a:schemeClr val="tx1"/>
              </a:solidFill>
              <a:latin typeface="Comic Sans MS" panose="030F0702030302020204" pitchFamily="66" charset="0"/>
            </a:endParaRPr>
          </a:p>
          <a:p>
            <a:pPr>
              <a:defRPr/>
            </a:pPr>
            <a:endParaRPr lang="en-GB" sz="214" dirty="0">
              <a:solidFill>
                <a:schemeClr val="tx1"/>
              </a:solidFill>
              <a:latin typeface="Comic Sans MS" panose="030F0702030302020204" pitchFamily="66" charset="0"/>
            </a:endParaRPr>
          </a:p>
          <a:p>
            <a:pPr marL="204111" indent="-204111">
              <a:buFont typeface="Wingdings" panose="05000000000000000000" pitchFamily="2" charset="2"/>
              <a:buChar char="q"/>
            </a:pPr>
            <a:r>
              <a:rPr lang="en-GB" sz="1000" dirty="0">
                <a:solidFill>
                  <a:schemeClr val="tx1"/>
                </a:solidFill>
                <a:latin typeface="Comic Sans MS" panose="030F0702030302020204" pitchFamily="66" charset="0"/>
              </a:rPr>
              <a:t>The </a:t>
            </a:r>
            <a:r>
              <a:rPr lang="en-GB" sz="1000" b="1" dirty="0">
                <a:solidFill>
                  <a:schemeClr val="tx1"/>
                </a:solidFill>
                <a:latin typeface="Comic Sans MS" panose="030F0702030302020204" pitchFamily="66" charset="0"/>
              </a:rPr>
              <a:t>Photographer</a:t>
            </a:r>
            <a:r>
              <a:rPr lang="en-GB" sz="1000" dirty="0">
                <a:solidFill>
                  <a:schemeClr val="tx1"/>
                </a:solidFill>
                <a:latin typeface="Comic Sans MS" panose="030F0702030302020204" pitchFamily="66" charset="0"/>
              </a:rPr>
              <a:t> uses the </a:t>
            </a:r>
            <a:r>
              <a:rPr lang="en-GB" sz="1000" b="1" dirty="0">
                <a:solidFill>
                  <a:schemeClr val="tx1"/>
                </a:solidFill>
                <a:latin typeface="Comic Sans MS" panose="030F0702030302020204" pitchFamily="66" charset="0"/>
              </a:rPr>
              <a:t>7 visual Elements of Art </a:t>
            </a:r>
            <a:r>
              <a:rPr lang="en-GB" sz="1000" dirty="0">
                <a:solidFill>
                  <a:schemeClr val="tx1"/>
                </a:solidFill>
                <a:latin typeface="Comic Sans MS" panose="030F0702030302020204" pitchFamily="66" charset="0"/>
              </a:rPr>
              <a:t>in his/her work to create this photograph.  </a:t>
            </a:r>
          </a:p>
          <a:p>
            <a:endParaRPr lang="en-GB" sz="1000" dirty="0">
              <a:solidFill>
                <a:schemeClr val="tx1"/>
              </a:solidFill>
              <a:latin typeface="Comic Sans MS" panose="030F0702030302020204" pitchFamily="66" charset="0"/>
            </a:endParaRPr>
          </a:p>
          <a:p>
            <a:pPr marL="204111" indent="-204111">
              <a:buFont typeface="Wingdings" panose="05000000000000000000" pitchFamily="2" charset="2"/>
              <a:buChar char="q"/>
            </a:pPr>
            <a:r>
              <a:rPr lang="en-GB" sz="1000" dirty="0">
                <a:solidFill>
                  <a:schemeClr val="tx1"/>
                </a:solidFill>
                <a:latin typeface="Comic Sans MS" panose="030F0702030302020204" pitchFamily="66" charset="0"/>
              </a:rPr>
              <a:t>In my opinion, the strongest elements are … (Choose 2-3 from the 7 elements of </a:t>
            </a:r>
            <a:r>
              <a:rPr lang="en-GB" sz="1000" b="1" dirty="0">
                <a:solidFill>
                  <a:schemeClr val="tx1"/>
                </a:solidFill>
                <a:latin typeface="Comic Sans MS" panose="030F0702030302020204" pitchFamily="66" charset="0"/>
              </a:rPr>
              <a:t>Line, Shape, Form, Texture, Pattern, Colour (+tone) and Space)</a:t>
            </a:r>
          </a:p>
          <a:p>
            <a:endParaRPr lang="en-GB" sz="1000" b="1" u="sng" dirty="0">
              <a:solidFill>
                <a:schemeClr val="tx1"/>
              </a:solidFill>
              <a:latin typeface="Comic Sans MS" panose="030F0702030302020204" pitchFamily="66" charset="0"/>
            </a:endParaRPr>
          </a:p>
          <a:p>
            <a:pPr algn="ctr"/>
            <a:r>
              <a:rPr lang="en-GB" sz="1000" b="1" u="sng" dirty="0">
                <a:solidFill>
                  <a:schemeClr val="tx1"/>
                </a:solidFill>
                <a:latin typeface="Comic Sans MS" panose="030F0702030302020204" pitchFamily="66" charset="0"/>
              </a:rPr>
              <a:t>Now explain how each of your 2-3 identified elements are used in the photograph</a:t>
            </a:r>
          </a:p>
          <a:p>
            <a:endParaRPr lang="en-GB" sz="1000" b="1" u="sng" dirty="0">
              <a:solidFill>
                <a:schemeClr val="tx1"/>
              </a:solidFill>
              <a:latin typeface="Comic Sans MS" panose="030F0702030302020204" pitchFamily="66" charset="0"/>
            </a:endParaRPr>
          </a:p>
          <a:p>
            <a:pPr marL="244933" indent="-244933">
              <a:buFont typeface="Wingdings" panose="05000000000000000000" pitchFamily="2" charset="2"/>
              <a:buChar char="q"/>
            </a:pPr>
            <a:r>
              <a:rPr lang="en-GB" sz="1000" dirty="0">
                <a:solidFill>
                  <a:schemeClr val="tx1"/>
                </a:solidFill>
                <a:latin typeface="Comic Sans MS" panose="030F0702030302020204" pitchFamily="66" charset="0"/>
              </a:rPr>
              <a:t>The photographer uses </a:t>
            </a:r>
            <a:r>
              <a:rPr lang="en-GB" sz="1000" b="1" dirty="0">
                <a:solidFill>
                  <a:schemeClr val="tx1"/>
                </a:solidFill>
                <a:latin typeface="Comic Sans MS" panose="030F0702030302020204" pitchFamily="66" charset="0"/>
              </a:rPr>
              <a:t>colour</a:t>
            </a:r>
            <a:r>
              <a:rPr lang="en-GB" sz="1000" dirty="0">
                <a:solidFill>
                  <a:schemeClr val="tx1"/>
                </a:solidFill>
                <a:latin typeface="Comic Sans MS" panose="030F0702030302020204" pitchFamily="66" charset="0"/>
              </a:rPr>
              <a:t> well in his/her work because …</a:t>
            </a:r>
          </a:p>
        </p:txBody>
      </p:sp>
      <p:sp>
        <p:nvSpPr>
          <p:cNvPr id="19" name="Rounded Rectangle 18"/>
          <p:cNvSpPr/>
          <p:nvPr/>
        </p:nvSpPr>
        <p:spPr>
          <a:xfrm>
            <a:off x="4997208" y="1436130"/>
            <a:ext cx="5426583" cy="2922929"/>
          </a:xfrm>
          <a:prstGeom prst="roundRect">
            <a:avLst>
              <a:gd name="adj" fmla="val 4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43" dirty="0">
                <a:solidFill>
                  <a:schemeClr val="tx1"/>
                </a:solidFill>
                <a:latin typeface="Comic Sans MS" panose="030F0702030302020204" pitchFamily="66" charset="0"/>
              </a:rPr>
              <a:t>MEDIA</a:t>
            </a:r>
          </a:p>
          <a:p>
            <a:pPr algn="ctr">
              <a:defRPr/>
            </a:pPr>
            <a:r>
              <a:rPr lang="en-GB" sz="1143" dirty="0">
                <a:solidFill>
                  <a:schemeClr val="tx1"/>
                </a:solidFill>
                <a:latin typeface="Comic Sans MS" panose="030F0702030302020204" pitchFamily="66" charset="0"/>
              </a:rPr>
              <a:t>How was the Photograph made</a:t>
            </a:r>
            <a:r>
              <a:rPr lang="en-GB" sz="1143" dirty="0" smtClean="0">
                <a:solidFill>
                  <a:schemeClr val="tx1"/>
                </a:solidFill>
                <a:latin typeface="Comic Sans MS" panose="030F0702030302020204" pitchFamily="66" charset="0"/>
              </a:rPr>
              <a:t>?</a:t>
            </a:r>
            <a:endParaRPr lang="en-GB" sz="1143" dirty="0">
              <a:solidFill>
                <a:schemeClr val="tx1"/>
              </a:solidFill>
              <a:latin typeface="Comic Sans MS" panose="030F0702030302020204" pitchFamily="66" charset="0"/>
            </a:endParaRPr>
          </a:p>
          <a:p>
            <a:pPr marL="204111" indent="-204111" algn="just">
              <a:buFont typeface="Wingdings" panose="05000000000000000000" pitchFamily="2" charset="2"/>
              <a:buChar char="q"/>
              <a:defRPr/>
            </a:pPr>
            <a:r>
              <a:rPr lang="en-GB" sz="1000" dirty="0">
                <a:solidFill>
                  <a:schemeClr val="tx1"/>
                </a:solidFill>
                <a:latin typeface="Comic Sans MS" panose="030F0702030302020204" pitchFamily="66" charset="0"/>
              </a:rPr>
              <a:t>The main </a:t>
            </a:r>
            <a:r>
              <a:rPr lang="en-GB" sz="1000" b="1" dirty="0">
                <a:solidFill>
                  <a:schemeClr val="tx1"/>
                </a:solidFill>
                <a:latin typeface="Comic Sans MS" panose="030F0702030302020204" pitchFamily="66" charset="0"/>
              </a:rPr>
              <a:t>focal point </a:t>
            </a:r>
            <a:r>
              <a:rPr lang="en-GB" sz="1000" dirty="0">
                <a:solidFill>
                  <a:schemeClr val="tx1"/>
                </a:solidFill>
                <a:latin typeface="Comic Sans MS" panose="030F0702030302020204" pitchFamily="66" charset="0"/>
              </a:rPr>
              <a:t>of the image is (what stands out the most to you?)… I can tell this because … (is it placed/arranged or coloured in a certain way?)</a:t>
            </a:r>
          </a:p>
          <a:p>
            <a:pPr marL="204111" indent="-204111" algn="just">
              <a:buFont typeface="Wingdings" panose="05000000000000000000" pitchFamily="2" charset="2"/>
              <a:buChar char="q"/>
              <a:defRPr/>
            </a:pPr>
            <a:r>
              <a:rPr lang="en-GB" sz="1000" dirty="0">
                <a:solidFill>
                  <a:schemeClr val="tx1"/>
                </a:solidFill>
                <a:latin typeface="Comic Sans MS" panose="030F0702030302020204" pitchFamily="66" charset="0"/>
              </a:rPr>
              <a:t>The … (identify the objects) have been placed in the…(</a:t>
            </a:r>
            <a:r>
              <a:rPr lang="en-GB" sz="1000" b="1" dirty="0">
                <a:solidFill>
                  <a:schemeClr val="tx1"/>
                </a:solidFill>
                <a:latin typeface="Comic Sans MS" panose="030F0702030302020204" pitchFamily="66" charset="0"/>
              </a:rPr>
              <a:t>foreground/middle ground/ background</a:t>
            </a:r>
            <a:r>
              <a:rPr lang="en-GB" sz="1000" dirty="0">
                <a:solidFill>
                  <a:schemeClr val="tx1"/>
                </a:solidFill>
                <a:latin typeface="Comic Sans MS" panose="030F0702030302020204" pitchFamily="66" charset="0"/>
              </a:rPr>
              <a:t>) so that they (</a:t>
            </a:r>
            <a:r>
              <a:rPr lang="en-GB" sz="1000" b="1" dirty="0">
                <a:solidFill>
                  <a:schemeClr val="tx1"/>
                </a:solidFill>
                <a:latin typeface="Comic Sans MS" panose="030F0702030302020204" pitchFamily="66" charset="0"/>
              </a:rPr>
              <a:t>explain</a:t>
            </a:r>
            <a:r>
              <a:rPr lang="en-GB" sz="1000" dirty="0">
                <a:solidFill>
                  <a:schemeClr val="tx1"/>
                </a:solidFill>
                <a:latin typeface="Comic Sans MS" panose="030F0702030302020204" pitchFamily="66" charset="0"/>
              </a:rPr>
              <a:t> </a:t>
            </a:r>
            <a:r>
              <a:rPr lang="en-GB" sz="1000" b="1" u="sng" dirty="0">
                <a:solidFill>
                  <a:schemeClr val="tx1"/>
                </a:solidFill>
                <a:latin typeface="Comic Sans MS" panose="030F0702030302020204" pitchFamily="66" charset="0"/>
              </a:rPr>
              <a:t>why</a:t>
            </a:r>
            <a:r>
              <a:rPr lang="en-GB" sz="1000" dirty="0">
                <a:solidFill>
                  <a:schemeClr val="tx1"/>
                </a:solidFill>
                <a:latin typeface="Comic Sans MS" panose="030F0702030302020204" pitchFamily="66" charset="0"/>
              </a:rPr>
              <a:t> you think the photographer has placed the objects where they are or taken the shot as it is.  This is known as the </a:t>
            </a:r>
            <a:r>
              <a:rPr lang="en-GB" sz="1000" b="1" dirty="0">
                <a:solidFill>
                  <a:schemeClr val="tx1"/>
                </a:solidFill>
                <a:latin typeface="Comic Sans MS" panose="030F0702030302020204" pitchFamily="66" charset="0"/>
              </a:rPr>
              <a:t>composition</a:t>
            </a:r>
            <a:r>
              <a:rPr lang="en-GB" sz="1000" dirty="0">
                <a:solidFill>
                  <a:schemeClr val="tx1"/>
                </a:solidFill>
                <a:latin typeface="Comic Sans MS" panose="030F0702030302020204" pitchFamily="66" charset="0"/>
              </a:rPr>
              <a:t>)</a:t>
            </a:r>
          </a:p>
          <a:p>
            <a:pPr marL="204111" indent="-204111" algn="just">
              <a:buFont typeface="Wingdings" panose="05000000000000000000" pitchFamily="2" charset="2"/>
              <a:buChar char="q"/>
              <a:defRPr/>
            </a:pPr>
            <a:r>
              <a:rPr lang="en-GB" sz="1000" dirty="0">
                <a:solidFill>
                  <a:schemeClr val="tx1"/>
                </a:solidFill>
                <a:latin typeface="Comic Sans MS" panose="030F0702030302020204" pitchFamily="66" charset="0"/>
              </a:rPr>
              <a:t>I believe this photo has been taken…(</a:t>
            </a:r>
            <a:r>
              <a:rPr lang="en-GB" sz="1000" b="1" dirty="0">
                <a:solidFill>
                  <a:schemeClr val="tx1"/>
                </a:solidFill>
                <a:latin typeface="Comic Sans MS" panose="030F0702030302020204" pitchFamily="66" charset="0"/>
              </a:rPr>
              <a:t>inside using a studio with bright lights, outside) </a:t>
            </a:r>
            <a:r>
              <a:rPr lang="en-GB" sz="1000" dirty="0">
                <a:solidFill>
                  <a:schemeClr val="tx1"/>
                </a:solidFill>
                <a:latin typeface="Comic Sans MS" panose="030F0702030302020204" pitchFamily="66" charset="0"/>
              </a:rPr>
              <a:t>using...(</a:t>
            </a:r>
            <a:r>
              <a:rPr lang="en-GB" sz="1000" b="1" dirty="0">
                <a:solidFill>
                  <a:schemeClr val="tx1"/>
                </a:solidFill>
                <a:latin typeface="Comic Sans MS" panose="030F0702030302020204" pitchFamily="66" charset="0"/>
              </a:rPr>
              <a:t>natural sunlight, a lamp) </a:t>
            </a:r>
            <a:r>
              <a:rPr lang="en-GB" sz="1000" dirty="0">
                <a:solidFill>
                  <a:schemeClr val="tx1"/>
                </a:solidFill>
                <a:latin typeface="Comic Sans MS" panose="030F0702030302020204" pitchFamily="66" charset="0"/>
              </a:rPr>
              <a:t>because …</a:t>
            </a:r>
            <a:endParaRPr lang="en-GB" sz="1000" b="1" dirty="0">
              <a:solidFill>
                <a:schemeClr val="tx1"/>
              </a:solidFill>
              <a:latin typeface="Comic Sans MS" panose="030F0702030302020204" pitchFamily="66" charset="0"/>
            </a:endParaRPr>
          </a:p>
          <a:p>
            <a:pPr marL="204111" indent="-204111" algn="just">
              <a:buFont typeface="Wingdings" panose="05000000000000000000" pitchFamily="2" charset="2"/>
              <a:buChar char="q"/>
              <a:defRPr/>
            </a:pPr>
            <a:r>
              <a:rPr lang="en-GB" sz="1000" dirty="0">
                <a:solidFill>
                  <a:schemeClr val="tx1"/>
                </a:solidFill>
                <a:latin typeface="Comic Sans MS" panose="030F0702030302020204" pitchFamily="66" charset="0"/>
              </a:rPr>
              <a:t>I can see that the </a:t>
            </a:r>
            <a:r>
              <a:rPr lang="en-GB" sz="1000" b="1" dirty="0">
                <a:solidFill>
                  <a:schemeClr val="tx1"/>
                </a:solidFill>
                <a:latin typeface="Comic Sans MS" panose="030F0702030302020204" pitchFamily="66" charset="0"/>
              </a:rPr>
              <a:t>light </a:t>
            </a:r>
            <a:r>
              <a:rPr lang="en-GB" sz="1000" dirty="0">
                <a:solidFill>
                  <a:schemeClr val="tx1"/>
                </a:solidFill>
                <a:latin typeface="Comic Sans MS" panose="030F0702030302020204" pitchFamily="66" charset="0"/>
              </a:rPr>
              <a:t>comes from … (the left/right/above/below) which is... (describe what the light is doing… is it</a:t>
            </a:r>
            <a:r>
              <a:rPr lang="en-GB" sz="1000" b="1" dirty="0">
                <a:solidFill>
                  <a:schemeClr val="tx1"/>
                </a:solidFill>
                <a:latin typeface="Comic Sans MS" panose="030F0702030302020204" pitchFamily="66" charset="0"/>
              </a:rPr>
              <a:t> highlighting, reflecting or creating shadow</a:t>
            </a:r>
            <a:r>
              <a:rPr lang="en-GB" sz="1000" dirty="0">
                <a:solidFill>
                  <a:schemeClr val="tx1"/>
                </a:solidFill>
                <a:latin typeface="Comic Sans MS" panose="030F0702030302020204" pitchFamily="66" charset="0"/>
              </a:rPr>
              <a:t>)</a:t>
            </a:r>
          </a:p>
          <a:p>
            <a:pPr marL="204111" indent="-204111" algn="just">
              <a:buFont typeface="Wingdings" panose="05000000000000000000" pitchFamily="2" charset="2"/>
              <a:buChar char="q"/>
              <a:defRPr/>
            </a:pPr>
            <a:endParaRPr lang="en-GB" sz="1000" dirty="0">
              <a:solidFill>
                <a:schemeClr val="tx1"/>
              </a:solidFill>
              <a:latin typeface="Comic Sans MS" panose="030F0702030302020204" pitchFamily="66" charset="0"/>
            </a:endParaRPr>
          </a:p>
          <a:p>
            <a:pPr algn="just">
              <a:defRPr/>
            </a:pPr>
            <a:r>
              <a:rPr lang="en-GB" sz="1000" b="1" u="sng" dirty="0">
                <a:solidFill>
                  <a:schemeClr val="tx1"/>
                </a:solidFill>
                <a:latin typeface="Comic Sans MS" panose="030F0702030302020204" pitchFamily="66" charset="0"/>
              </a:rPr>
              <a:t>SHOOT PLAN </a:t>
            </a:r>
            <a:r>
              <a:rPr lang="en-GB" sz="1000" dirty="0">
                <a:solidFill>
                  <a:schemeClr val="tx1"/>
                </a:solidFill>
                <a:latin typeface="Comic Sans MS" panose="030F0702030302020204" pitchFamily="66" charset="0"/>
              </a:rPr>
              <a:t>(A plan of how you will create your own photographs in their style) </a:t>
            </a:r>
          </a:p>
          <a:p>
            <a:pPr marL="204111" indent="-204111" algn="just">
              <a:buFont typeface="Wingdings" panose="05000000000000000000" pitchFamily="2" charset="2"/>
              <a:buChar char="q"/>
              <a:defRPr/>
            </a:pPr>
            <a:r>
              <a:rPr lang="en-GB" sz="1000" dirty="0">
                <a:solidFill>
                  <a:schemeClr val="tx1"/>
                </a:solidFill>
                <a:latin typeface="Comic Sans MS" panose="030F0702030302020204" pitchFamily="66" charset="0"/>
              </a:rPr>
              <a:t>To create (</a:t>
            </a:r>
            <a:r>
              <a:rPr lang="en-GB" sz="1000" b="1" dirty="0">
                <a:solidFill>
                  <a:schemeClr val="tx1"/>
                </a:solidFill>
                <a:latin typeface="Comic Sans MS" panose="030F0702030302020204" pitchFamily="66" charset="0"/>
              </a:rPr>
              <a:t>emulate)</a:t>
            </a:r>
            <a:r>
              <a:rPr lang="en-GB" sz="1000" dirty="0">
                <a:solidFill>
                  <a:schemeClr val="tx1"/>
                </a:solidFill>
                <a:latin typeface="Comic Sans MS" panose="030F0702030302020204" pitchFamily="66" charset="0"/>
              </a:rPr>
              <a:t> this photograph myself, I will need to …(</a:t>
            </a:r>
            <a:r>
              <a:rPr lang="en-GB" sz="1000" b="1" dirty="0">
                <a:solidFill>
                  <a:schemeClr val="tx1"/>
                </a:solidFill>
                <a:latin typeface="Comic Sans MS" panose="030F0702030302020204" pitchFamily="66" charset="0"/>
              </a:rPr>
              <a:t>explain what type of camera, camera settings, props and shooting environment you would need to re-create this image yourself</a:t>
            </a:r>
            <a:r>
              <a:rPr lang="en-GB" sz="1000" dirty="0">
                <a:solidFill>
                  <a:schemeClr val="tx1"/>
                </a:solidFill>
                <a:latin typeface="Comic Sans MS" panose="030F0702030302020204" pitchFamily="66" charset="0"/>
              </a:rPr>
              <a:t>).  </a:t>
            </a:r>
          </a:p>
        </p:txBody>
      </p:sp>
      <p:sp>
        <p:nvSpPr>
          <p:cNvPr id="21" name="Rounded Rectangle 20"/>
          <p:cNvSpPr/>
          <p:nvPr/>
        </p:nvSpPr>
        <p:spPr>
          <a:xfrm>
            <a:off x="4735625" y="4359059"/>
            <a:ext cx="5683388" cy="1127564"/>
          </a:xfrm>
          <a:prstGeom prst="roundRect">
            <a:avLst>
              <a:gd name="adj" fmla="val 4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43" dirty="0">
                <a:solidFill>
                  <a:schemeClr val="tx1"/>
                </a:solidFill>
                <a:latin typeface="Comic Sans MS" panose="030F0702030302020204" pitchFamily="66" charset="0"/>
              </a:rPr>
              <a:t>INTENT / What was the Photographer trying to ‘say’ in the image?</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I feel the photo gives a message of … (what </a:t>
            </a:r>
            <a:r>
              <a:rPr lang="en-GB" sz="1000" b="1" dirty="0">
                <a:solidFill>
                  <a:schemeClr val="tx1"/>
                </a:solidFill>
                <a:latin typeface="Comic Sans MS" panose="030F0702030302020204" pitchFamily="66" charset="0"/>
              </a:rPr>
              <a:t>message, mood or feeling </a:t>
            </a:r>
            <a:r>
              <a:rPr lang="en-GB" sz="1000" dirty="0">
                <a:solidFill>
                  <a:schemeClr val="tx1"/>
                </a:solidFill>
                <a:latin typeface="Comic Sans MS" panose="030F0702030302020204" pitchFamily="66" charset="0"/>
              </a:rPr>
              <a:t>do you get from the image – calm, sombre, happy, expressive, energetic, scary, moody, natural, cool, freshness, warmth,  sadness, loneliness, cold, power, purity, innocence, darkness, evil, haunting, elegance, mystery, fearful).</a:t>
            </a:r>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I think this way because …</a:t>
            </a:r>
            <a:endParaRPr lang="en-GB" sz="1000" dirty="0"/>
          </a:p>
          <a:p>
            <a:pPr marL="204111" indent="-204111">
              <a:buFont typeface="Wingdings" panose="05000000000000000000" pitchFamily="2" charset="2"/>
              <a:buChar char="q"/>
              <a:defRPr/>
            </a:pPr>
            <a:r>
              <a:rPr lang="en-GB" sz="1000" dirty="0">
                <a:solidFill>
                  <a:schemeClr val="tx1"/>
                </a:solidFill>
                <a:latin typeface="Comic Sans MS" panose="030F0702030302020204" pitchFamily="66" charset="0"/>
              </a:rPr>
              <a:t>When I take my own photographs I will try to re-create this feeling/atmosphere by …</a:t>
            </a:r>
          </a:p>
        </p:txBody>
      </p:sp>
      <p:sp>
        <p:nvSpPr>
          <p:cNvPr id="29" name="Rounded Rectangle 28"/>
          <p:cNvSpPr/>
          <p:nvPr/>
        </p:nvSpPr>
        <p:spPr>
          <a:xfrm>
            <a:off x="3200047" y="1167556"/>
            <a:ext cx="6627739" cy="2581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29" dirty="0">
                <a:solidFill>
                  <a:schemeClr val="tx1"/>
                </a:solidFill>
                <a:latin typeface="Comic Sans MS" panose="030F0702030302020204" pitchFamily="66" charset="0"/>
              </a:rPr>
              <a:t>Now select </a:t>
            </a:r>
            <a:r>
              <a:rPr lang="en-US" sz="929" b="1" u="sng" dirty="0">
                <a:solidFill>
                  <a:schemeClr val="tx1"/>
                </a:solidFill>
                <a:latin typeface="Comic Sans MS" panose="030F0702030302020204" pitchFamily="66" charset="0"/>
              </a:rPr>
              <a:t>1</a:t>
            </a:r>
            <a:r>
              <a:rPr lang="en-US" sz="929" dirty="0">
                <a:solidFill>
                  <a:schemeClr val="tx1"/>
                </a:solidFill>
                <a:latin typeface="Comic Sans MS" panose="030F0702030302020204" pitchFamily="66" charset="0"/>
              </a:rPr>
              <a:t> </a:t>
            </a:r>
            <a:r>
              <a:rPr lang="en-US" sz="929" b="1" dirty="0">
                <a:solidFill>
                  <a:schemeClr val="tx1"/>
                </a:solidFill>
                <a:latin typeface="Comic Sans MS" panose="030F0702030302020204" pitchFamily="66" charset="0"/>
              </a:rPr>
              <a:t>best image </a:t>
            </a:r>
            <a:r>
              <a:rPr lang="en-US" sz="929" dirty="0">
                <a:solidFill>
                  <a:schemeClr val="tx1"/>
                </a:solidFill>
                <a:latin typeface="Comic Sans MS" panose="030F0702030302020204" pitchFamily="66" charset="0"/>
              </a:rPr>
              <a:t>from your </a:t>
            </a:r>
            <a:r>
              <a:rPr lang="en-US" sz="929" b="1" dirty="0">
                <a:solidFill>
                  <a:schemeClr val="tx1"/>
                </a:solidFill>
                <a:latin typeface="Comic Sans MS" panose="030F0702030302020204" pitchFamily="66" charset="0"/>
              </a:rPr>
              <a:t>chosen Photographer.  Now you can </a:t>
            </a:r>
            <a:r>
              <a:rPr lang="en-US" sz="929" dirty="0">
                <a:solidFill>
                  <a:schemeClr val="tx1"/>
                </a:solidFill>
                <a:latin typeface="Comic Sans MS" panose="030F0702030302020204" pitchFamily="66" charset="0"/>
              </a:rPr>
              <a:t>begin your </a:t>
            </a:r>
            <a:r>
              <a:rPr lang="en-US" sz="929" b="1" dirty="0">
                <a:solidFill>
                  <a:schemeClr val="tx1"/>
                </a:solidFill>
                <a:latin typeface="Comic Sans MS" panose="030F0702030302020204" pitchFamily="66" charset="0"/>
              </a:rPr>
              <a:t>SEMI analysis </a:t>
            </a:r>
            <a:r>
              <a:rPr lang="en-US" sz="929" dirty="0">
                <a:solidFill>
                  <a:schemeClr val="tx1"/>
                </a:solidFill>
                <a:latin typeface="Comic Sans MS" panose="030F0702030302020204" pitchFamily="66" charset="0"/>
              </a:rPr>
              <a:t>…</a:t>
            </a:r>
          </a:p>
        </p:txBody>
      </p:sp>
      <p:sp>
        <p:nvSpPr>
          <p:cNvPr id="50" name="Rounded Rectangle 49"/>
          <p:cNvSpPr/>
          <p:nvPr/>
        </p:nvSpPr>
        <p:spPr>
          <a:xfrm>
            <a:off x="6001739" y="5575564"/>
            <a:ext cx="4417274" cy="11334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43" dirty="0">
                <a:solidFill>
                  <a:schemeClr val="tx1"/>
                </a:solidFill>
                <a:latin typeface="Comic Sans MS" panose="030F0702030302020204" pitchFamily="66" charset="0"/>
              </a:rPr>
              <a:t>Type up your work using the PowerPoint Template</a:t>
            </a:r>
          </a:p>
          <a:p>
            <a:pPr>
              <a:defRPr/>
            </a:pPr>
            <a:endParaRPr lang="en-GB" sz="1000" b="1" u="sng" dirty="0">
              <a:solidFill>
                <a:schemeClr val="tx1"/>
              </a:solidFill>
              <a:latin typeface="Comic Sans MS" panose="030F0702030302020204" pitchFamily="66" charset="0"/>
            </a:endParaRPr>
          </a:p>
          <a:p>
            <a:pPr marL="244933" indent="-244933">
              <a:buFont typeface="Wingdings" panose="05000000000000000000" pitchFamily="2" charset="2"/>
              <a:buChar char="ü"/>
              <a:defRPr/>
            </a:pPr>
            <a:r>
              <a:rPr lang="en-GB" sz="1000" b="1" dirty="0">
                <a:solidFill>
                  <a:schemeClr val="tx1"/>
                </a:solidFill>
                <a:latin typeface="Comic Sans MS" panose="030F0702030302020204" pitchFamily="66" charset="0"/>
              </a:rPr>
              <a:t>6 images </a:t>
            </a:r>
            <a:r>
              <a:rPr lang="en-GB" sz="1000" dirty="0">
                <a:solidFill>
                  <a:schemeClr val="tx1"/>
                </a:solidFill>
                <a:latin typeface="Comic Sans MS" panose="030F0702030302020204" pitchFamily="66" charset="0"/>
              </a:rPr>
              <a:t>of the </a:t>
            </a:r>
            <a:r>
              <a:rPr lang="en-GB" sz="1000" b="1" dirty="0">
                <a:solidFill>
                  <a:schemeClr val="tx1"/>
                </a:solidFill>
                <a:latin typeface="Comic Sans MS" panose="030F0702030302020204" pitchFamily="66" charset="0"/>
              </a:rPr>
              <a:t>Photographer's work </a:t>
            </a:r>
            <a:r>
              <a:rPr lang="en-GB" sz="1000" dirty="0">
                <a:solidFill>
                  <a:schemeClr val="tx1"/>
                </a:solidFill>
                <a:latin typeface="Comic Sans MS" panose="030F0702030302020204" pitchFamily="66" charset="0"/>
              </a:rPr>
              <a:t>from their </a:t>
            </a:r>
            <a:r>
              <a:rPr lang="en-GB" sz="1000" b="1" dirty="0">
                <a:solidFill>
                  <a:schemeClr val="tx1"/>
                </a:solidFill>
                <a:latin typeface="Comic Sans MS" panose="030F0702030302020204" pitchFamily="66" charset="0"/>
              </a:rPr>
              <a:t>portfolio</a:t>
            </a:r>
          </a:p>
          <a:p>
            <a:pPr marL="244933" indent="-244933">
              <a:buFont typeface="Wingdings" panose="05000000000000000000" pitchFamily="2" charset="2"/>
              <a:buChar char="ü"/>
              <a:defRPr/>
            </a:pPr>
            <a:r>
              <a:rPr lang="en-GB" sz="1000" b="1" dirty="0">
                <a:solidFill>
                  <a:schemeClr val="tx1"/>
                </a:solidFill>
                <a:latin typeface="Comic Sans MS" panose="030F0702030302020204" pitchFamily="66" charset="0"/>
              </a:rPr>
              <a:t>1 larger image </a:t>
            </a:r>
            <a:r>
              <a:rPr lang="en-GB" sz="1000" dirty="0">
                <a:solidFill>
                  <a:schemeClr val="tx1"/>
                </a:solidFill>
                <a:latin typeface="Comic Sans MS" panose="030F0702030302020204" pitchFamily="66" charset="0"/>
              </a:rPr>
              <a:t>of the chosen Photograph you chose</a:t>
            </a:r>
            <a:endParaRPr lang="en-GB" sz="1000" b="1" dirty="0">
              <a:solidFill>
                <a:schemeClr val="tx1"/>
              </a:solidFill>
              <a:latin typeface="Comic Sans MS" panose="030F0702030302020204" pitchFamily="66" charset="0"/>
            </a:endParaRPr>
          </a:p>
          <a:p>
            <a:pPr marL="244933" indent="-244933">
              <a:buFont typeface="Wingdings" panose="05000000000000000000" pitchFamily="2" charset="2"/>
              <a:buChar char="ü"/>
              <a:defRPr/>
            </a:pPr>
            <a:r>
              <a:rPr lang="en-GB" sz="1000" dirty="0">
                <a:solidFill>
                  <a:schemeClr val="tx1"/>
                </a:solidFill>
                <a:latin typeface="Comic Sans MS" panose="030F0702030302020204" pitchFamily="66" charset="0"/>
              </a:rPr>
              <a:t>Type using size </a:t>
            </a:r>
            <a:r>
              <a:rPr lang="en-GB" sz="1000" b="1" dirty="0">
                <a:solidFill>
                  <a:schemeClr val="tx1"/>
                </a:solidFill>
                <a:latin typeface="Comic Sans MS" panose="030F0702030302020204" pitchFamily="66" charset="0"/>
              </a:rPr>
              <a:t>12 font </a:t>
            </a:r>
            <a:r>
              <a:rPr lang="en-GB" sz="1000" dirty="0">
                <a:solidFill>
                  <a:schemeClr val="tx1"/>
                </a:solidFill>
                <a:latin typeface="Comic Sans MS" panose="030F0702030302020204" pitchFamily="66" charset="0"/>
              </a:rPr>
              <a:t>and</a:t>
            </a:r>
            <a:r>
              <a:rPr lang="en-GB" sz="1000" b="1" dirty="0">
                <a:solidFill>
                  <a:schemeClr val="tx1"/>
                </a:solidFill>
                <a:latin typeface="Comic Sans MS" panose="030F0702030302020204" pitchFamily="66" charset="0"/>
              </a:rPr>
              <a:t> </a:t>
            </a:r>
            <a:r>
              <a:rPr lang="en-GB" sz="1000" dirty="0">
                <a:solidFill>
                  <a:schemeClr val="tx1"/>
                </a:solidFill>
                <a:latin typeface="Comic Sans MS" panose="030F0702030302020204" pitchFamily="66" charset="0"/>
              </a:rPr>
              <a:t>use font size </a:t>
            </a:r>
            <a:r>
              <a:rPr lang="en-GB" sz="1000" b="1" dirty="0">
                <a:solidFill>
                  <a:schemeClr val="tx1"/>
                </a:solidFill>
                <a:latin typeface="Comic Sans MS" panose="030F0702030302020204" pitchFamily="66" charset="0"/>
              </a:rPr>
              <a:t>16 for headings</a:t>
            </a:r>
          </a:p>
          <a:p>
            <a:pPr marL="244933" indent="-244933">
              <a:buFont typeface="Wingdings" panose="05000000000000000000" pitchFamily="2" charset="2"/>
              <a:buChar char="ü"/>
              <a:defRPr/>
            </a:pPr>
            <a:r>
              <a:rPr lang="en-GB" sz="1000" b="1" dirty="0">
                <a:solidFill>
                  <a:schemeClr val="tx1"/>
                </a:solidFill>
                <a:latin typeface="Comic Sans MS" panose="030F0702030302020204" pitchFamily="66" charset="0"/>
              </a:rPr>
              <a:t>Read what you have written / check SPAG</a:t>
            </a:r>
          </a:p>
          <a:p>
            <a:pPr marL="244933" indent="-244933">
              <a:buFont typeface="Wingdings" panose="05000000000000000000" pitchFamily="2" charset="2"/>
              <a:buChar char="ü"/>
              <a:defRPr/>
            </a:pPr>
            <a:r>
              <a:rPr lang="en-GB" sz="1000" b="1" dirty="0">
                <a:solidFill>
                  <a:schemeClr val="tx1"/>
                </a:solidFill>
                <a:latin typeface="Comic Sans MS" panose="030F0702030302020204" pitchFamily="66" charset="0"/>
              </a:rPr>
              <a:t>Please save your work carefully.</a:t>
            </a:r>
            <a:endParaRPr lang="en-US" sz="1000" dirty="0">
              <a:latin typeface="Comic Sans MS" panose="030F0702030302020204" pitchFamily="66" charset="0"/>
            </a:endParaRPr>
          </a:p>
        </p:txBody>
      </p:sp>
      <p:pic>
        <p:nvPicPr>
          <p:cNvPr id="1026" name="Picture 2" descr="Camera Clip Art Images, Stock Photos &amp; Vectors | Shutterstock"/>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3929" l="3077" r="97692">
                        <a14:foregroundMark x1="48077" y1="7500" x2="50000" y2="73571"/>
                        <a14:foregroundMark x1="71923" y1="20000" x2="5769" y2="76429"/>
                        <a14:foregroundMark x1="31154" y1="26786" x2="28846" y2="75000"/>
                        <a14:foregroundMark x1="8846" y1="37500" x2="19615" y2="67857"/>
                        <a14:foregroundMark x1="21923" y1="23214" x2="46538" y2="9643"/>
                        <a14:foregroundMark x1="51154" y1="9643" x2="66923" y2="19643"/>
                        <a14:foregroundMark x1="73077" y1="16786" x2="91923" y2="42857"/>
                        <a14:foregroundMark x1="83077" y1="33929" x2="83077" y2="62500"/>
                        <a14:foregroundMark x1="83462" y1="57500" x2="61923" y2="80357"/>
                        <a14:foregroundMark x1="23846" y1="64643" x2="77308" y2="65714"/>
                        <a14:foregroundMark x1="42308" y1="51071" x2="69615" y2="60714"/>
                        <a14:foregroundMark x1="61923" y1="32500" x2="76923" y2="45714"/>
                        <a14:backgroundMark x1="7692" y1="66429" x2="9615" y2="81071"/>
                        <a14:backgroundMark x1="6538" y1="67857" x2="13462" y2="78214"/>
                      </a14:backgroundRemoval>
                    </a14:imgEffect>
                  </a14:imgLayer>
                </a14:imgProps>
              </a:ext>
              <a:ext uri="{28A0092B-C50C-407E-A947-70E740481C1C}">
                <a14:useLocalDpi xmlns:a14="http://schemas.microsoft.com/office/drawing/2010/main" val="0"/>
              </a:ext>
            </a:extLst>
          </a:blip>
          <a:srcRect/>
          <a:stretch>
            <a:fillRect/>
          </a:stretch>
        </p:blipFill>
        <p:spPr bwMode="auto">
          <a:xfrm>
            <a:off x="9639094" y="364559"/>
            <a:ext cx="688984" cy="741983"/>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a:off x="1919916" y="3339683"/>
            <a:ext cx="354563" cy="5038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286"/>
          </a:p>
        </p:txBody>
      </p:sp>
      <p:sp>
        <p:nvSpPr>
          <p:cNvPr id="30" name="Down Arrow 29"/>
          <p:cNvSpPr/>
          <p:nvPr/>
        </p:nvSpPr>
        <p:spPr>
          <a:xfrm>
            <a:off x="2388406" y="3339683"/>
            <a:ext cx="354563" cy="5038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286"/>
          </a:p>
        </p:txBody>
      </p:sp>
      <p:sp>
        <p:nvSpPr>
          <p:cNvPr id="31" name="Down Arrow 30"/>
          <p:cNvSpPr/>
          <p:nvPr/>
        </p:nvSpPr>
        <p:spPr>
          <a:xfrm>
            <a:off x="10150796" y="4146195"/>
            <a:ext cx="354563" cy="5038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286"/>
          </a:p>
        </p:txBody>
      </p:sp>
      <p:sp>
        <p:nvSpPr>
          <p:cNvPr id="32" name="Down Arrow 31"/>
          <p:cNvSpPr/>
          <p:nvPr/>
        </p:nvSpPr>
        <p:spPr>
          <a:xfrm rot="13606090">
            <a:off x="4558342" y="3009792"/>
            <a:ext cx="354563" cy="92201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286"/>
          </a:p>
        </p:txBody>
      </p:sp>
      <p:sp>
        <p:nvSpPr>
          <p:cNvPr id="34" name="Down Arrow 33"/>
          <p:cNvSpPr/>
          <p:nvPr/>
        </p:nvSpPr>
        <p:spPr>
          <a:xfrm>
            <a:off x="10145324" y="5243253"/>
            <a:ext cx="354563" cy="5038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286"/>
          </a:p>
        </p:txBody>
      </p:sp>
      <p:sp>
        <p:nvSpPr>
          <p:cNvPr id="36" name="Rounded Rectangle 35"/>
          <p:cNvSpPr/>
          <p:nvPr/>
        </p:nvSpPr>
        <p:spPr>
          <a:xfrm>
            <a:off x="1877299" y="467348"/>
            <a:ext cx="1358328" cy="4886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pic>
        <p:nvPicPr>
          <p:cNvPr id="37" name="Picture 36"/>
          <p:cNvPicPr>
            <a:picLocks noChangeAspect="1"/>
          </p:cNvPicPr>
          <p:nvPr/>
        </p:nvPicPr>
        <p:blipFill>
          <a:blip r:embed="rId4"/>
          <a:stretch>
            <a:fillRect/>
          </a:stretch>
        </p:blipFill>
        <p:spPr>
          <a:xfrm>
            <a:off x="1919916" y="532001"/>
            <a:ext cx="1218314" cy="370933"/>
          </a:xfrm>
          <a:prstGeom prst="rect">
            <a:avLst/>
          </a:prstGeom>
        </p:spPr>
      </p:pic>
      <p:sp>
        <p:nvSpPr>
          <p:cNvPr id="46" name="Rounded Rectangle 45"/>
          <p:cNvSpPr/>
          <p:nvPr/>
        </p:nvSpPr>
        <p:spPr>
          <a:xfrm>
            <a:off x="1595009" y="1157337"/>
            <a:ext cx="1711138" cy="4886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pic>
        <p:nvPicPr>
          <p:cNvPr id="22" name="Picture 21"/>
          <p:cNvPicPr>
            <a:picLocks noChangeAspect="1"/>
          </p:cNvPicPr>
          <p:nvPr/>
        </p:nvPicPr>
        <p:blipFill>
          <a:blip r:embed="rId5"/>
          <a:stretch>
            <a:fillRect/>
          </a:stretch>
        </p:blipFill>
        <p:spPr>
          <a:xfrm>
            <a:off x="1679476" y="1227658"/>
            <a:ext cx="1556150" cy="388211"/>
          </a:xfrm>
          <a:prstGeom prst="rect">
            <a:avLst/>
          </a:prstGeom>
        </p:spPr>
      </p:pic>
      <p:grpSp>
        <p:nvGrpSpPr>
          <p:cNvPr id="26" name="Group 25"/>
          <p:cNvGrpSpPr/>
          <p:nvPr/>
        </p:nvGrpSpPr>
        <p:grpSpPr>
          <a:xfrm>
            <a:off x="4712235" y="5769389"/>
            <a:ext cx="1221822" cy="488680"/>
            <a:chOff x="4611345" y="7675124"/>
            <a:chExt cx="1710551" cy="684152"/>
          </a:xfrm>
        </p:grpSpPr>
        <p:sp>
          <p:nvSpPr>
            <p:cNvPr id="17" name="Rounded Rectangle 16"/>
            <p:cNvSpPr/>
            <p:nvPr/>
          </p:nvSpPr>
          <p:spPr>
            <a:xfrm>
              <a:off x="4611345" y="7675124"/>
              <a:ext cx="1710551" cy="68415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pic>
          <p:nvPicPr>
            <p:cNvPr id="25" name="Picture 24"/>
            <p:cNvPicPr>
              <a:picLocks noChangeAspect="1"/>
            </p:cNvPicPr>
            <p:nvPr/>
          </p:nvPicPr>
          <p:blipFill>
            <a:blip r:embed="rId6"/>
            <a:stretch>
              <a:fillRect/>
            </a:stretch>
          </p:blipFill>
          <p:spPr>
            <a:xfrm>
              <a:off x="4657261" y="7737925"/>
              <a:ext cx="1629807" cy="587119"/>
            </a:xfrm>
            <a:prstGeom prst="rect">
              <a:avLst/>
            </a:prstGeom>
          </p:spPr>
        </p:pic>
      </p:grpSp>
      <p:sp>
        <p:nvSpPr>
          <p:cNvPr id="2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601130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376064" y="319764"/>
            <a:ext cx="5556187"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86" b="1" dirty="0">
                <a:solidFill>
                  <a:schemeClr val="tx1"/>
                </a:solidFill>
                <a:latin typeface="Century Gothic" panose="020B0502020202020204" pitchFamily="34" charset="0"/>
                <a:cs typeface="Calibri Light" panose="020F0302020204030204" pitchFamily="34" charset="0"/>
              </a:rPr>
              <a:t>Task 6: Create a Contact Sheet</a:t>
            </a:r>
            <a:endParaRPr lang="en-GB" sz="2286"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310402" y="1206539"/>
            <a:ext cx="2703286" cy="290208"/>
          </a:xfrm>
          <a:prstGeom prst="rect">
            <a:avLst/>
          </a:prstGeom>
          <a:solidFill>
            <a:srgbClr val="FFC000">
              <a:alpha val="21000"/>
            </a:srgbClr>
          </a:solidFill>
        </p:spPr>
        <p:txBody>
          <a:bodyPr wrap="square" rtlCol="0">
            <a:spAutoFit/>
          </a:bodyPr>
          <a:lstStyle/>
          <a:p>
            <a:r>
              <a:rPr lang="en-US" sz="1286" dirty="0"/>
              <a:t>EVERYDAY OBJECTS / STILL LIFE</a:t>
            </a:r>
            <a:endParaRPr lang="en-GB" sz="1286" dirty="0"/>
          </a:p>
        </p:txBody>
      </p:sp>
      <p:sp>
        <p:nvSpPr>
          <p:cNvPr id="3" name="Rectangle 2"/>
          <p:cNvSpPr/>
          <p:nvPr/>
        </p:nvSpPr>
        <p:spPr>
          <a:xfrm>
            <a:off x="1811377" y="725098"/>
            <a:ext cx="8856623" cy="2070439"/>
          </a:xfrm>
          <a:prstGeom prst="rect">
            <a:avLst/>
          </a:prstGeom>
        </p:spPr>
        <p:txBody>
          <a:bodyPr wrap="square">
            <a:spAutoFit/>
          </a:bodyPr>
          <a:lstStyle/>
          <a:p>
            <a:pPr algn="ctr"/>
            <a:r>
              <a:rPr lang="en-GB" sz="2571" b="1" dirty="0">
                <a:solidFill>
                  <a:srgbClr val="002060"/>
                </a:solidFill>
              </a:rPr>
              <a:t>Copy and paste a </a:t>
            </a:r>
            <a:r>
              <a:rPr lang="en-GB" sz="2571" b="1" dirty="0">
                <a:solidFill>
                  <a:srgbClr val="002060"/>
                </a:solidFill>
                <a:hlinkClick r:id="rId2"/>
              </a:rPr>
              <a:t>PRINT SCREEN </a:t>
            </a:r>
            <a:r>
              <a:rPr lang="en-GB" sz="2571" b="1" dirty="0">
                <a:solidFill>
                  <a:srgbClr val="002060"/>
                </a:solidFill>
              </a:rPr>
              <a:t>of your contact sheet </a:t>
            </a:r>
            <a:r>
              <a:rPr lang="en-GB" sz="2571" b="1" u="sng" dirty="0">
                <a:solidFill>
                  <a:srgbClr val="002060"/>
                </a:solidFill>
              </a:rPr>
              <a:t>here</a:t>
            </a:r>
            <a:r>
              <a:rPr lang="en-GB" sz="2571" b="1" dirty="0">
                <a:solidFill>
                  <a:srgbClr val="002060"/>
                </a:solidFill>
              </a:rPr>
              <a:t>.  These are ‘thumbnails’ (tiny pictures) of the 20-30 images you have taken for your ‘shoot.’</a:t>
            </a:r>
          </a:p>
          <a:p>
            <a:pPr algn="ctr"/>
            <a:r>
              <a:rPr lang="en-GB" sz="2571" b="1" dirty="0">
                <a:solidFill>
                  <a:srgbClr val="002060"/>
                </a:solidFill>
              </a:rPr>
              <a:t>Not sure what a contact sheet is?  </a:t>
            </a:r>
            <a:r>
              <a:rPr lang="en-GB" sz="2571" b="1" dirty="0">
                <a:solidFill>
                  <a:srgbClr val="002060"/>
                </a:solidFill>
                <a:hlinkClick r:id="rId3"/>
              </a:rPr>
              <a:t>Click here </a:t>
            </a:r>
            <a:r>
              <a:rPr lang="en-GB" sz="2571" b="1" dirty="0">
                <a:solidFill>
                  <a:srgbClr val="002060"/>
                </a:solidFill>
              </a:rPr>
              <a:t>…</a:t>
            </a:r>
          </a:p>
          <a:p>
            <a:pPr algn="ctr"/>
            <a:r>
              <a:rPr lang="en-GB" sz="2571" b="1" dirty="0">
                <a:solidFill>
                  <a:srgbClr val="002060"/>
                </a:solidFill>
              </a:rPr>
              <a:t>How do you make a contact sheet?  </a:t>
            </a:r>
            <a:r>
              <a:rPr lang="en-GB" sz="2571" b="1" dirty="0">
                <a:solidFill>
                  <a:srgbClr val="002060"/>
                </a:solidFill>
                <a:hlinkClick r:id="rId4"/>
              </a:rPr>
              <a:t>Watch this …</a:t>
            </a:r>
            <a:endParaRPr lang="en-GB" sz="2571" b="1" dirty="0">
              <a:solidFill>
                <a:srgbClr val="002060"/>
              </a:solidFill>
            </a:endParaRPr>
          </a:p>
        </p:txBody>
      </p:sp>
      <p:sp>
        <p:nvSpPr>
          <p:cNvPr id="30" name="Rectangle 29"/>
          <p:cNvSpPr/>
          <p:nvPr/>
        </p:nvSpPr>
        <p:spPr>
          <a:xfrm>
            <a:off x="8065121" y="2991420"/>
            <a:ext cx="2092144"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6" b="1" dirty="0">
                <a:solidFill>
                  <a:schemeClr val="tx1"/>
                </a:solidFill>
                <a:latin typeface="Century Gothic" panose="020B0502020202020204" pitchFamily="34" charset="0"/>
                <a:cs typeface="Calibri Light" panose="020F0302020204030204" pitchFamily="34" charset="0"/>
              </a:rPr>
              <a:t>Example</a:t>
            </a:r>
            <a:endParaRPr lang="en-GB" sz="2286" b="1" dirty="0">
              <a:solidFill>
                <a:schemeClr val="tx1"/>
              </a:solidFill>
              <a:latin typeface="Century Gothic" panose="020B0502020202020204" pitchFamily="34" charset="0"/>
              <a:cs typeface="Calibri Light" panose="020F0302020204030204" pitchFamily="34" charset="0"/>
            </a:endParaRPr>
          </a:p>
        </p:txBody>
      </p:sp>
      <p:pic>
        <p:nvPicPr>
          <p:cNvPr id="2" name="Picture 1"/>
          <p:cNvPicPr>
            <a:picLocks noChangeAspect="1"/>
          </p:cNvPicPr>
          <p:nvPr/>
        </p:nvPicPr>
        <p:blipFill>
          <a:blip r:embed="rId5"/>
          <a:stretch>
            <a:fillRect/>
          </a:stretch>
        </p:blipFill>
        <p:spPr>
          <a:xfrm>
            <a:off x="8080452" y="3494712"/>
            <a:ext cx="2061482" cy="1945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6"/>
          <a:stretch>
            <a:fillRect/>
          </a:stretch>
        </p:blipFill>
        <p:spPr>
          <a:xfrm>
            <a:off x="2068372" y="2857707"/>
            <a:ext cx="5082102" cy="3751709"/>
          </a:xfrm>
          <a:prstGeom prst="rect">
            <a:avLst/>
          </a:prstGeom>
        </p:spPr>
      </p:pic>
      <p:sp>
        <p:nvSpPr>
          <p:cNvPr id="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896099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376064" y="319764"/>
            <a:ext cx="5556187"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86" b="1" dirty="0">
                <a:solidFill>
                  <a:schemeClr val="tx1"/>
                </a:solidFill>
                <a:latin typeface="Century Gothic" panose="020B0502020202020204" pitchFamily="34" charset="0"/>
                <a:cs typeface="Calibri Light" panose="020F0302020204030204" pitchFamily="34" charset="0"/>
              </a:rPr>
              <a:t>Task 7: Select and EDIT best images</a:t>
            </a:r>
            <a:endParaRPr lang="en-GB" sz="2286"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310402" y="1206539"/>
            <a:ext cx="2703286" cy="290208"/>
          </a:xfrm>
          <a:prstGeom prst="rect">
            <a:avLst/>
          </a:prstGeom>
          <a:solidFill>
            <a:srgbClr val="FFC000">
              <a:alpha val="21000"/>
            </a:srgbClr>
          </a:solidFill>
        </p:spPr>
        <p:txBody>
          <a:bodyPr wrap="square" rtlCol="0">
            <a:spAutoFit/>
          </a:bodyPr>
          <a:lstStyle/>
          <a:p>
            <a:r>
              <a:rPr lang="en-US" sz="1286" dirty="0"/>
              <a:t>EVERYDAY OBJECTS / STILL LIFE</a:t>
            </a:r>
            <a:endParaRPr lang="en-GB" sz="1286" dirty="0"/>
          </a:p>
        </p:txBody>
      </p:sp>
      <p:sp>
        <p:nvSpPr>
          <p:cNvPr id="3" name="Rectangle 2"/>
          <p:cNvSpPr/>
          <p:nvPr/>
        </p:nvSpPr>
        <p:spPr>
          <a:xfrm>
            <a:off x="1811377" y="725098"/>
            <a:ext cx="8856623" cy="2070439"/>
          </a:xfrm>
          <a:prstGeom prst="rect">
            <a:avLst/>
          </a:prstGeom>
        </p:spPr>
        <p:txBody>
          <a:bodyPr wrap="square">
            <a:spAutoFit/>
          </a:bodyPr>
          <a:lstStyle/>
          <a:p>
            <a:pPr algn="ctr"/>
            <a:r>
              <a:rPr lang="en-GB" sz="2571" b="1" dirty="0">
                <a:solidFill>
                  <a:srgbClr val="002060"/>
                </a:solidFill>
              </a:rPr>
              <a:t>Edit your images using </a:t>
            </a:r>
            <a:r>
              <a:rPr lang="en-GB" sz="2571" dirty="0">
                <a:hlinkClick r:id="rId2"/>
              </a:rPr>
              <a:t>https://pixlr.com/</a:t>
            </a:r>
            <a:r>
              <a:rPr lang="en-GB" sz="2571" dirty="0"/>
              <a:t> </a:t>
            </a:r>
            <a:r>
              <a:rPr lang="en-GB" sz="2571" b="1" dirty="0">
                <a:solidFill>
                  <a:srgbClr val="002060"/>
                </a:solidFill>
              </a:rPr>
              <a:t>or use your smart phone.  (You can edit the colour, size, crop, enhance your image to make it look better)</a:t>
            </a:r>
          </a:p>
          <a:p>
            <a:pPr algn="ctr"/>
            <a:r>
              <a:rPr lang="en-GB" sz="2571" b="1" dirty="0">
                <a:solidFill>
                  <a:srgbClr val="002060"/>
                </a:solidFill>
              </a:rPr>
              <a:t>Copy and paste one of your best images here.  </a:t>
            </a:r>
          </a:p>
          <a:p>
            <a:pPr algn="ctr"/>
            <a:r>
              <a:rPr lang="en-GB" sz="2571" b="1" dirty="0">
                <a:solidFill>
                  <a:srgbClr val="002060"/>
                </a:solidFill>
              </a:rPr>
              <a:t>Explain in a few sentences why it is one of your favourites.</a:t>
            </a:r>
          </a:p>
        </p:txBody>
      </p:sp>
      <p:sp>
        <p:nvSpPr>
          <p:cNvPr id="30" name="Rectangle 29"/>
          <p:cNvSpPr/>
          <p:nvPr/>
        </p:nvSpPr>
        <p:spPr>
          <a:xfrm>
            <a:off x="8065121" y="2991420"/>
            <a:ext cx="2092144"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6" b="1" dirty="0">
                <a:solidFill>
                  <a:schemeClr val="tx1"/>
                </a:solidFill>
                <a:latin typeface="Century Gothic" panose="020B0502020202020204" pitchFamily="34" charset="0"/>
                <a:cs typeface="Calibri Light" panose="020F0302020204030204" pitchFamily="34" charset="0"/>
              </a:rPr>
              <a:t>Example</a:t>
            </a:r>
            <a:endParaRPr lang="en-GB" sz="2286" b="1" dirty="0">
              <a:solidFill>
                <a:schemeClr val="tx1"/>
              </a:solidFill>
              <a:latin typeface="Century Gothic" panose="020B0502020202020204" pitchFamily="34" charset="0"/>
              <a:cs typeface="Calibri Light" panose="020F0302020204030204" pitchFamily="34" charset="0"/>
            </a:endParaRPr>
          </a:p>
        </p:txBody>
      </p:sp>
      <p:pic>
        <p:nvPicPr>
          <p:cNvPr id="5" name="Picture 4"/>
          <p:cNvPicPr>
            <a:picLocks noChangeAspect="1"/>
          </p:cNvPicPr>
          <p:nvPr/>
        </p:nvPicPr>
        <p:blipFill>
          <a:blip r:embed="rId3"/>
          <a:stretch>
            <a:fillRect/>
          </a:stretch>
        </p:blipFill>
        <p:spPr>
          <a:xfrm>
            <a:off x="8204987" y="3530467"/>
            <a:ext cx="1806976" cy="3121141"/>
          </a:xfrm>
          <a:prstGeom prst="rect">
            <a:avLst/>
          </a:prstGeom>
        </p:spPr>
      </p:pic>
      <p:pic>
        <p:nvPicPr>
          <p:cNvPr id="6" name="Picture 5"/>
          <p:cNvPicPr>
            <a:picLocks noChangeAspect="1"/>
          </p:cNvPicPr>
          <p:nvPr/>
        </p:nvPicPr>
        <p:blipFill>
          <a:blip r:embed="rId4"/>
          <a:stretch>
            <a:fillRect/>
          </a:stretch>
        </p:blipFill>
        <p:spPr>
          <a:xfrm>
            <a:off x="2273460" y="2929602"/>
            <a:ext cx="5070336" cy="3722006"/>
          </a:xfrm>
          <a:prstGeom prst="rect">
            <a:avLst/>
          </a:prstGeom>
        </p:spPr>
      </p:pic>
      <p:sp>
        <p:nvSpPr>
          <p:cNvPr id="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1043559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4" y="231187"/>
            <a:ext cx="3722915" cy="735464"/>
          </a:xfrm>
        </p:spPr>
        <p:txBody>
          <a:bodyPr>
            <a:normAutofit fontScale="90000"/>
          </a:bodyPr>
          <a:lstStyle/>
          <a:p>
            <a:pPr algn="ctr">
              <a:lnSpc>
                <a:spcPct val="100000"/>
              </a:lnSpc>
            </a:pPr>
            <a:r>
              <a:rPr lang="en-US" sz="2000" b="1" spc="3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GCSE Photography</a:t>
            </a:r>
            <a:r>
              <a:rPr lang="en-US" sz="2000" b="1" spc="300" dirty="0">
                <a:latin typeface="Century Gothic" panose="020B0502020202020204" pitchFamily="34" charset="0"/>
                <a:cs typeface="Arial" panose="020B0604020202020204" pitchFamily="34" charset="0"/>
              </a:rPr>
              <a:t/>
            </a:r>
            <a:br>
              <a:rPr lang="en-US" sz="2000" b="1" spc="300" dirty="0">
                <a:latin typeface="Century Gothic" panose="020B0502020202020204" pitchFamily="34" charset="0"/>
                <a:cs typeface="Arial" panose="020B0604020202020204" pitchFamily="34" charset="0"/>
              </a:rPr>
            </a:br>
            <a:r>
              <a:rPr lang="en-US" sz="2400" b="1" spc="300" dirty="0" smtClean="0">
                <a:solidFill>
                  <a:srgbClr val="FFC000"/>
                </a:solidFill>
                <a:latin typeface="Century Gothic" panose="020B0502020202020204" pitchFamily="34" charset="0"/>
                <a:cs typeface="Arial" panose="020B0604020202020204" pitchFamily="34" charset="0"/>
              </a:rPr>
              <a:t>Introductory Project</a:t>
            </a:r>
            <a:endParaRPr lang="en-GB" sz="2400" b="1" spc="300" dirty="0">
              <a:solidFill>
                <a:srgbClr val="FFC000"/>
              </a:solidFill>
              <a:latin typeface="Century Gothic" panose="020B0502020202020204" pitchFamily="34" charset="0"/>
              <a:cs typeface="Arial" panose="020B0604020202020204" pitchFamily="34" charset="0"/>
            </a:endParaRPr>
          </a:p>
        </p:txBody>
      </p:sp>
      <p:sp>
        <p:nvSpPr>
          <p:cNvPr id="12" name="TextBox 11"/>
          <p:cNvSpPr txBox="1"/>
          <p:nvPr/>
        </p:nvSpPr>
        <p:spPr>
          <a:xfrm>
            <a:off x="8107677" y="231187"/>
            <a:ext cx="3722915" cy="6801862"/>
          </a:xfrm>
          <a:prstGeom prst="rect">
            <a:avLst/>
          </a:prstGeom>
          <a:noFill/>
          <a:ln>
            <a:noFill/>
          </a:ln>
        </p:spPr>
        <p:txBody>
          <a:bodyPr wrap="square" rtlCol="0">
            <a:spAutoFit/>
          </a:bodyPr>
          <a:lstStyle/>
          <a:p>
            <a:endParaRPr lang="en-US" sz="1200" dirty="0"/>
          </a:p>
          <a:p>
            <a:endParaRPr lang="en-US" sz="1200" dirty="0" smtClean="0"/>
          </a:p>
          <a:p>
            <a:endParaRPr lang="en-US" sz="400" dirty="0"/>
          </a:p>
          <a:p>
            <a:r>
              <a:rPr lang="en-US" sz="1200" dirty="0" smtClean="0"/>
              <a:t>Write your ‘</a:t>
            </a:r>
            <a:r>
              <a:rPr lang="en-US" sz="1200" b="1" dirty="0" smtClean="0"/>
              <a:t>Shoot Plan</a:t>
            </a:r>
            <a:r>
              <a:rPr lang="en-US" sz="1200" dirty="0" smtClean="0"/>
              <a:t>’ that explains how you will set up your photography shoot in the style of your chosen Photographer.  Consider what </a:t>
            </a:r>
            <a:r>
              <a:rPr lang="en-US" sz="1200" b="1" dirty="0" smtClean="0"/>
              <a:t>props, lighting, location, backgrounds, compositional elements </a:t>
            </a:r>
            <a:r>
              <a:rPr lang="en-US" sz="1200" dirty="0" smtClean="0"/>
              <a:t>and</a:t>
            </a:r>
            <a:r>
              <a:rPr lang="en-US" sz="1200" b="1" dirty="0" smtClean="0"/>
              <a:t> viewpoints </a:t>
            </a:r>
            <a:r>
              <a:rPr lang="en-US" sz="1200" dirty="0" smtClean="0"/>
              <a:t>you might use.  Type up your ‘Shoot Plan’ on your A3 PowerPoint &amp; save.  </a:t>
            </a:r>
          </a:p>
          <a:p>
            <a:endParaRPr lang="en-US" sz="1200" dirty="0" smtClean="0"/>
          </a:p>
          <a:p>
            <a:endParaRPr lang="en-US" sz="1200" dirty="0" smtClean="0"/>
          </a:p>
          <a:p>
            <a:endParaRPr lang="en-US" sz="1200" dirty="0" smtClean="0"/>
          </a:p>
          <a:p>
            <a:r>
              <a:rPr lang="en-US" sz="1200" dirty="0" smtClean="0"/>
              <a:t>Take your </a:t>
            </a:r>
            <a:r>
              <a:rPr lang="en-US" sz="1200" b="1" dirty="0" smtClean="0"/>
              <a:t>shoot</a:t>
            </a:r>
            <a:r>
              <a:rPr lang="en-US" sz="1200" dirty="0" smtClean="0"/>
              <a:t> of at least </a:t>
            </a:r>
            <a:r>
              <a:rPr lang="en-US" sz="1200" b="1" dirty="0" smtClean="0"/>
              <a:t>20 photographs</a:t>
            </a:r>
            <a:r>
              <a:rPr lang="en-US" sz="1200" dirty="0" smtClean="0"/>
              <a:t>.  Download these onto your computer and print screen (Ctrl+PrtScr) them onto your A3 PowerPoint slide &amp; save.</a:t>
            </a:r>
          </a:p>
          <a:p>
            <a:endParaRPr lang="en-US" sz="1200" dirty="0" smtClean="0"/>
          </a:p>
          <a:p>
            <a:endParaRPr lang="en-US" sz="1200" dirty="0" smtClean="0"/>
          </a:p>
          <a:p>
            <a:endParaRPr lang="en-US" sz="1200" dirty="0"/>
          </a:p>
          <a:p>
            <a:endParaRPr lang="en-US" sz="1200" dirty="0"/>
          </a:p>
          <a:p>
            <a:endParaRPr lang="en-US" sz="1200" dirty="0" smtClean="0"/>
          </a:p>
          <a:p>
            <a:endParaRPr lang="en-US" sz="1200" dirty="0"/>
          </a:p>
          <a:p>
            <a:endParaRPr lang="en-US" sz="1200" dirty="0" smtClean="0"/>
          </a:p>
          <a:p>
            <a:r>
              <a:rPr lang="en-US" sz="1200" dirty="0" smtClean="0"/>
              <a:t>Select the </a:t>
            </a:r>
            <a:r>
              <a:rPr lang="en-US" sz="1200" b="1" dirty="0" smtClean="0"/>
              <a:t>3 best images </a:t>
            </a:r>
            <a:r>
              <a:rPr lang="en-US" sz="1200" dirty="0" smtClean="0"/>
              <a:t>from your shoot then </a:t>
            </a:r>
            <a:r>
              <a:rPr lang="en-US" sz="1200" b="1" dirty="0" smtClean="0"/>
              <a:t>edit</a:t>
            </a:r>
            <a:r>
              <a:rPr lang="en-US" sz="1200" dirty="0" smtClean="0"/>
              <a:t> using </a:t>
            </a:r>
            <a:r>
              <a:rPr lang="en-GB" sz="1200" dirty="0" smtClean="0">
                <a:hlinkClick r:id="rId2"/>
              </a:rPr>
              <a:t>www.pixlr.com</a:t>
            </a:r>
            <a:r>
              <a:rPr lang="en-GB" sz="1200" dirty="0" smtClean="0"/>
              <a:t> or your own software.  Add these images to your A3 PowerPoint &amp; save.</a:t>
            </a:r>
          </a:p>
          <a:p>
            <a:pPr algn="ctr"/>
            <a:r>
              <a:rPr lang="en-US" sz="1200" b="1" dirty="0" smtClean="0"/>
              <a:t>TOP TIP:  TAKE SCREEN SHOTS OF YOUR EDITING BY PRINT SCREENING YOUR WORK (Ctrl+PrtScr)</a:t>
            </a:r>
          </a:p>
          <a:p>
            <a:pPr algn="ctr"/>
            <a:endParaRPr lang="en-US" sz="1200" b="1" dirty="0"/>
          </a:p>
          <a:p>
            <a:pPr algn="ctr"/>
            <a:endParaRPr lang="en-US" sz="1200" b="1" dirty="0" smtClean="0"/>
          </a:p>
          <a:p>
            <a:pPr algn="ctr"/>
            <a:endParaRPr lang="en-US" sz="1200" b="1" dirty="0"/>
          </a:p>
          <a:p>
            <a:r>
              <a:rPr lang="en-US" sz="1200" dirty="0" smtClean="0"/>
              <a:t>Describe how your ‘shoot’ went and </a:t>
            </a:r>
            <a:r>
              <a:rPr lang="en-US" sz="1200" b="1" dirty="0" smtClean="0"/>
              <a:t>evaluate</a:t>
            </a:r>
            <a:r>
              <a:rPr lang="en-US" sz="1200" dirty="0" smtClean="0"/>
              <a:t> the </a:t>
            </a:r>
            <a:r>
              <a:rPr lang="en-US" sz="1200" b="1" dirty="0" smtClean="0"/>
              <a:t>strengths </a:t>
            </a:r>
            <a:r>
              <a:rPr lang="en-US" sz="1200" dirty="0" smtClean="0"/>
              <a:t>and</a:t>
            </a:r>
            <a:r>
              <a:rPr lang="en-US" sz="1200" b="1" dirty="0" smtClean="0"/>
              <a:t> weaknesses </a:t>
            </a:r>
            <a:r>
              <a:rPr lang="en-US" sz="1200" dirty="0" smtClean="0"/>
              <a:t>of your final images.  What would you do next if you were to plan another shoot?  How well does your work link with the Photographer.  What did you learn?  Add to your A3 PowerPoint, save and </a:t>
            </a:r>
            <a:r>
              <a:rPr lang="en-US" sz="1200" b="1" dirty="0" smtClean="0"/>
              <a:t>upload to Class-Charts / Share-Point.</a:t>
            </a:r>
            <a:endParaRPr lang="en-GB" sz="1200" b="1" dirty="0" smtClean="0"/>
          </a:p>
        </p:txBody>
      </p:sp>
      <p:sp>
        <p:nvSpPr>
          <p:cNvPr id="13" name="TextBox 12"/>
          <p:cNvSpPr txBox="1"/>
          <p:nvPr/>
        </p:nvSpPr>
        <p:spPr>
          <a:xfrm>
            <a:off x="4206225" y="231187"/>
            <a:ext cx="3722915" cy="6186309"/>
          </a:xfrm>
          <a:prstGeom prst="rect">
            <a:avLst/>
          </a:prstGeom>
          <a:noFill/>
          <a:ln>
            <a:noFill/>
          </a:ln>
        </p:spPr>
        <p:txBody>
          <a:bodyPr wrap="square" rtlCol="0">
            <a:spAutoFit/>
          </a:bodyPr>
          <a:lstStyle/>
          <a:p>
            <a:r>
              <a:rPr lang="en-US" sz="1200" dirty="0">
                <a:latin typeface="Verdana" panose="020B0604030504040204" pitchFamily="34" charset="0"/>
                <a:ea typeface="Verdana" panose="020B0604030504040204" pitchFamily="34" charset="0"/>
              </a:rPr>
              <a:t>Enter Text here …</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GB" sz="1200" dirty="0"/>
          </a:p>
        </p:txBody>
      </p:sp>
      <p:sp>
        <p:nvSpPr>
          <p:cNvPr id="14" name="TextBox 13"/>
          <p:cNvSpPr txBox="1"/>
          <p:nvPr/>
        </p:nvSpPr>
        <p:spPr>
          <a:xfrm>
            <a:off x="304784" y="1062514"/>
            <a:ext cx="3722915" cy="3785652"/>
          </a:xfrm>
          <a:prstGeom prst="rect">
            <a:avLst/>
          </a:prstGeom>
          <a:noFill/>
          <a:ln>
            <a:noFill/>
          </a:ln>
        </p:spPr>
        <p:txBody>
          <a:bodyPr wrap="square" rtlCol="0">
            <a:spAutoFit/>
          </a:bodyPr>
          <a:lstStyle/>
          <a:p>
            <a:r>
              <a:rPr lang="en-US" sz="1200" dirty="0" smtClean="0"/>
              <a:t>To prepare yourselves for the start of your </a:t>
            </a:r>
            <a:r>
              <a:rPr lang="en-US" sz="1200" b="1" dirty="0" smtClean="0"/>
              <a:t>Photography</a:t>
            </a:r>
            <a:r>
              <a:rPr lang="en-US" sz="1200" dirty="0" smtClean="0"/>
              <a:t> </a:t>
            </a:r>
            <a:r>
              <a:rPr lang="en-US" sz="1200" b="1" dirty="0" smtClean="0"/>
              <a:t>GCSE</a:t>
            </a:r>
            <a:r>
              <a:rPr lang="en-US" sz="1200" dirty="0" smtClean="0"/>
              <a:t> we would like you to complete the following </a:t>
            </a:r>
            <a:r>
              <a:rPr lang="en-US" sz="1200" b="1" dirty="0" smtClean="0"/>
              <a:t>three</a:t>
            </a:r>
            <a:r>
              <a:rPr lang="en-US" sz="1200" dirty="0" smtClean="0"/>
              <a:t> </a:t>
            </a:r>
            <a:r>
              <a:rPr lang="en-US" sz="1200" b="1" dirty="0" smtClean="0"/>
              <a:t>tasks</a:t>
            </a:r>
            <a:r>
              <a:rPr lang="en-US" sz="1200" dirty="0" smtClean="0"/>
              <a:t> over June, July and in your Summer Holidays. </a:t>
            </a:r>
          </a:p>
          <a:p>
            <a:endParaRPr lang="en-US" sz="1200" dirty="0"/>
          </a:p>
          <a:p>
            <a:r>
              <a:rPr lang="en-US" sz="1200" dirty="0" smtClean="0"/>
              <a:t>You have chosen </a:t>
            </a:r>
            <a:r>
              <a:rPr lang="en-US" sz="1200" b="1" dirty="0" smtClean="0"/>
              <a:t>Photography</a:t>
            </a:r>
            <a:r>
              <a:rPr lang="en-US" sz="1200" dirty="0" smtClean="0"/>
              <a:t> and we hope that you will be as </a:t>
            </a:r>
            <a:r>
              <a:rPr lang="en-US" sz="1200" b="1" dirty="0" smtClean="0"/>
              <a:t>passionate</a:t>
            </a:r>
            <a:r>
              <a:rPr lang="en-US" sz="1200" dirty="0" smtClean="0"/>
              <a:t> about the subject as we are. This means that we expect you to show dedication by completing the following tasks to the </a:t>
            </a:r>
            <a:r>
              <a:rPr lang="en-US" sz="1200" b="1" dirty="0" smtClean="0"/>
              <a:t>best of your ability </a:t>
            </a:r>
            <a:r>
              <a:rPr lang="en-US" sz="1200" dirty="0" smtClean="0"/>
              <a:t>and then submit them on </a:t>
            </a:r>
            <a:r>
              <a:rPr lang="en-US" sz="1200" b="1" dirty="0" smtClean="0"/>
              <a:t>Class-Charts</a:t>
            </a:r>
            <a:r>
              <a:rPr lang="en-US" sz="1200" dirty="0" smtClean="0"/>
              <a:t> ready for your first lesson in September. </a:t>
            </a:r>
          </a:p>
          <a:p>
            <a:endParaRPr lang="en-US" sz="1200" dirty="0"/>
          </a:p>
          <a:p>
            <a:r>
              <a:rPr lang="en-US" sz="1200" dirty="0" smtClean="0"/>
              <a:t>Each project should take </a:t>
            </a:r>
            <a:r>
              <a:rPr lang="en-US" sz="1200" b="1" dirty="0" smtClean="0"/>
              <a:t>A MINIMUM OF FOUR HOURS OF YOUR TIME</a:t>
            </a:r>
            <a:r>
              <a:rPr lang="en-US" sz="1200" dirty="0" smtClean="0"/>
              <a:t>.  Please email me if you have problems to </a:t>
            </a:r>
            <a:r>
              <a:rPr lang="en-US" sz="1200" dirty="0" smtClean="0">
                <a:hlinkClick r:id="rId3"/>
              </a:rPr>
              <a:t>g.morris@penworthamgirls.lancs.sch.uk</a:t>
            </a:r>
            <a:r>
              <a:rPr lang="en-US" sz="1200" dirty="0" smtClean="0"/>
              <a:t>.</a:t>
            </a:r>
            <a:endParaRPr lang="en-US" sz="1200" dirty="0" smtClean="0">
              <a:latin typeface="Verdana" panose="020B0604030504040204" pitchFamily="34" charset="0"/>
              <a:ea typeface="Verdana" panose="020B0604030504040204" pitchFamily="34" charset="0"/>
            </a:endParaRPr>
          </a:p>
          <a:p>
            <a:endParaRPr lang="en-US" sz="1200" dirty="0">
              <a:latin typeface="Verdana" panose="020B0604030504040204" pitchFamily="34" charset="0"/>
              <a:ea typeface="Verdana" panose="020B0604030504040204" pitchFamily="34" charset="0"/>
            </a:endParaRPr>
          </a:p>
          <a:p>
            <a:r>
              <a:rPr lang="en-US" sz="1200" dirty="0" smtClean="0"/>
              <a:t>When PRESENTING your work, you need to set up a PowerPoint slide to </a:t>
            </a:r>
            <a:r>
              <a:rPr lang="en-US" sz="1200" b="1" dirty="0" smtClean="0"/>
              <a:t>A3 size.</a:t>
            </a:r>
            <a:r>
              <a:rPr lang="en-US" sz="1200" dirty="0" smtClean="0"/>
              <a:t>  </a:t>
            </a:r>
            <a:r>
              <a:rPr lang="en-US" sz="1200" u="sng" dirty="0" smtClean="0"/>
              <a:t>You must </a:t>
            </a:r>
            <a:r>
              <a:rPr lang="en-US" sz="1200" b="1" u="sng" dirty="0" smtClean="0"/>
              <a:t>not</a:t>
            </a:r>
            <a:r>
              <a:rPr lang="en-US" sz="1200" u="sng" dirty="0" smtClean="0"/>
              <a:t> hand write – </a:t>
            </a:r>
            <a:r>
              <a:rPr lang="en-US" sz="1200" dirty="0" smtClean="0"/>
              <a:t>all annotation is to be </a:t>
            </a:r>
            <a:r>
              <a:rPr lang="en-US" sz="1200" b="1" dirty="0" smtClean="0"/>
              <a:t>typed up using size 12 font only</a:t>
            </a:r>
            <a:r>
              <a:rPr lang="en-US" sz="1200" dirty="0" smtClean="0"/>
              <a:t>.  </a:t>
            </a:r>
            <a:r>
              <a:rPr lang="en-US" sz="1200" b="1" dirty="0" smtClean="0"/>
              <a:t>Headings can be in size 16 font</a:t>
            </a:r>
            <a:r>
              <a:rPr lang="en-US" sz="1200" dirty="0" smtClean="0"/>
              <a:t>.  Please choose a </a:t>
            </a:r>
            <a:r>
              <a:rPr lang="en-US" sz="1200" b="1" dirty="0" smtClean="0"/>
              <a:t>professional typeface</a:t>
            </a:r>
            <a:r>
              <a:rPr lang="en-US" sz="1200" dirty="0" smtClean="0"/>
              <a:t> (or font) that is </a:t>
            </a:r>
            <a:r>
              <a:rPr lang="en-US" sz="1200" b="1" dirty="0" smtClean="0"/>
              <a:t>legible</a:t>
            </a:r>
            <a:r>
              <a:rPr lang="en-US" sz="1200" dirty="0" smtClean="0"/>
              <a:t> (readable).</a:t>
            </a:r>
          </a:p>
        </p:txBody>
      </p:sp>
      <p:sp>
        <p:nvSpPr>
          <p:cNvPr id="15" name="Rectangle 14"/>
          <p:cNvSpPr/>
          <p:nvPr/>
        </p:nvSpPr>
        <p:spPr>
          <a:xfrm>
            <a:off x="304773" y="4939607"/>
            <a:ext cx="3722915" cy="444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1: CREATE 1</a:t>
            </a:r>
            <a:r>
              <a:rPr lang="en-US" sz="2000" b="1" baseline="30000" dirty="0" smtClean="0">
                <a:solidFill>
                  <a:schemeClr val="tx1"/>
                </a:solidFill>
                <a:latin typeface="Century Gothic" panose="020B0502020202020204" pitchFamily="34" charset="0"/>
                <a:cs typeface="Calibri Light" panose="020F0302020204030204" pitchFamily="34" charset="0"/>
              </a:rPr>
              <a:t>st</a:t>
            </a:r>
            <a:r>
              <a:rPr lang="en-US" sz="2000" b="1" dirty="0" smtClean="0">
                <a:solidFill>
                  <a:schemeClr val="tx1"/>
                </a:solidFill>
                <a:latin typeface="Century Gothic" panose="020B0502020202020204" pitchFamily="34" charset="0"/>
                <a:cs typeface="Calibri Light" panose="020F0302020204030204" pitchFamily="34" charset="0"/>
              </a:rPr>
              <a:t> A3 SHEET </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17" name="TextBox 16"/>
          <p:cNvSpPr txBox="1"/>
          <p:nvPr/>
        </p:nvSpPr>
        <p:spPr>
          <a:xfrm>
            <a:off x="304773" y="5388166"/>
            <a:ext cx="3722915" cy="1200329"/>
          </a:xfrm>
          <a:prstGeom prst="rect">
            <a:avLst/>
          </a:prstGeom>
          <a:noFill/>
          <a:ln>
            <a:noFill/>
          </a:ln>
        </p:spPr>
        <p:txBody>
          <a:bodyPr wrap="square" rtlCol="0">
            <a:spAutoFit/>
          </a:bodyPr>
          <a:lstStyle/>
          <a:p>
            <a:r>
              <a:rPr lang="en-US" sz="1200" dirty="0" smtClean="0"/>
              <a:t>Watch the video on </a:t>
            </a:r>
            <a:r>
              <a:rPr lang="en-US" sz="1200" b="1" dirty="0" smtClean="0"/>
              <a:t>YouTube</a:t>
            </a:r>
            <a:r>
              <a:rPr lang="en-US" sz="1200" dirty="0" smtClean="0"/>
              <a:t> and set up your PowerPoint to </a:t>
            </a:r>
            <a:r>
              <a:rPr lang="en-US" sz="1200" b="1" dirty="0" smtClean="0"/>
              <a:t>A3 </a:t>
            </a:r>
            <a:r>
              <a:rPr lang="en-US" sz="1200" b="1" dirty="0"/>
              <a:t>&amp;</a:t>
            </a:r>
            <a:r>
              <a:rPr lang="en-US" sz="1200" b="1" dirty="0" smtClean="0"/>
              <a:t> Landscape</a:t>
            </a:r>
            <a:r>
              <a:rPr lang="en-US" sz="1200" dirty="0" smtClean="0"/>
              <a:t>.</a:t>
            </a:r>
            <a:endParaRPr lang="en-US" sz="1200" dirty="0"/>
          </a:p>
          <a:p>
            <a:r>
              <a:rPr lang="en-GB" sz="1200" dirty="0" smtClean="0">
                <a:hlinkClick r:id="rId4"/>
              </a:rPr>
              <a:t>https://www.youtube.com/watch?v=08NdIsOiKzA</a:t>
            </a:r>
            <a:endParaRPr lang="en-GB" sz="1200" dirty="0" smtClean="0"/>
          </a:p>
          <a:p>
            <a:r>
              <a:rPr lang="en-US" sz="1200" dirty="0" smtClean="0"/>
              <a:t>Save your new PowerPoint as SummerProjectYourName.  </a:t>
            </a:r>
            <a:r>
              <a:rPr lang="en-US" sz="1200" b="1" dirty="0" smtClean="0"/>
              <a:t>Using a computer is a major part of GCSE Photography so it is important to get used to using one regularly.  </a:t>
            </a:r>
          </a:p>
        </p:txBody>
      </p:sp>
      <p:sp>
        <p:nvSpPr>
          <p:cNvPr id="20" name="Rectangle 19"/>
          <p:cNvSpPr/>
          <p:nvPr/>
        </p:nvSpPr>
        <p:spPr>
          <a:xfrm>
            <a:off x="4206214" y="231187"/>
            <a:ext cx="3722915" cy="444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2: ARTIST RESEARCH</a:t>
            </a:r>
            <a:endParaRPr lang="en-GB" sz="2000" b="1" dirty="0">
              <a:solidFill>
                <a:schemeClr val="tx1"/>
              </a:solidFill>
              <a:latin typeface="Century Gothic" panose="020B0502020202020204" pitchFamily="34" charset="0"/>
              <a:cs typeface="Calibri Light" panose="020F0302020204030204" pitchFamily="34" charset="0"/>
            </a:endParaRPr>
          </a:p>
        </p:txBody>
      </p:sp>
      <p:grpSp>
        <p:nvGrpSpPr>
          <p:cNvPr id="25" name="Group 24"/>
          <p:cNvGrpSpPr/>
          <p:nvPr/>
        </p:nvGrpSpPr>
        <p:grpSpPr>
          <a:xfrm>
            <a:off x="4066269" y="675324"/>
            <a:ext cx="3822370" cy="6017032"/>
            <a:chOff x="4106760" y="2839622"/>
            <a:chExt cx="3822370" cy="6017032"/>
          </a:xfrm>
        </p:grpSpPr>
        <p:sp>
          <p:nvSpPr>
            <p:cNvPr id="21" name="TextBox 20"/>
            <p:cNvSpPr txBox="1"/>
            <p:nvPr/>
          </p:nvSpPr>
          <p:spPr>
            <a:xfrm>
              <a:off x="4206215" y="2839622"/>
              <a:ext cx="3722915" cy="6017032"/>
            </a:xfrm>
            <a:prstGeom prst="rect">
              <a:avLst/>
            </a:prstGeom>
            <a:noFill/>
            <a:ln>
              <a:noFill/>
            </a:ln>
          </p:spPr>
          <p:txBody>
            <a:bodyPr wrap="square" rtlCol="0">
              <a:spAutoFit/>
            </a:bodyPr>
            <a:lstStyle/>
            <a:p>
              <a:r>
                <a:rPr lang="en-US" sz="1200" b="1" dirty="0" smtClean="0"/>
                <a:t>Everyday Objects </a:t>
              </a:r>
              <a:r>
                <a:rPr lang="en-US" sz="1200" dirty="0" smtClean="0"/>
                <a:t>are popular subject </a:t>
              </a:r>
              <a:r>
                <a:rPr lang="en-US" sz="1200" b="1" dirty="0" smtClean="0"/>
                <a:t>genre</a:t>
              </a:r>
              <a:r>
                <a:rPr lang="en-US" sz="1200" dirty="0" smtClean="0"/>
                <a:t> in Still Life Photography.  Getting in close on an </a:t>
              </a:r>
              <a:r>
                <a:rPr lang="en-US" sz="1200" b="1" dirty="0" smtClean="0"/>
                <a:t>ordinary</a:t>
              </a:r>
              <a:r>
                <a:rPr lang="en-US" sz="1200" dirty="0" smtClean="0"/>
                <a:t> subject is a good way to look, and think, about it a bit differently. </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pPr algn="ctr"/>
              <a:endParaRPr lang="en-US" sz="1200" dirty="0"/>
            </a:p>
            <a:p>
              <a:pPr algn="ctr"/>
              <a:endParaRPr lang="en-US" sz="1200" dirty="0" smtClean="0"/>
            </a:p>
            <a:p>
              <a:pPr algn="ctr"/>
              <a:endParaRPr lang="en-US" sz="1200" dirty="0"/>
            </a:p>
            <a:p>
              <a:r>
                <a:rPr lang="en-US" sz="1000" dirty="0" smtClean="0"/>
                <a:t>Irving Penn, </a:t>
              </a:r>
              <a:r>
                <a:rPr lang="en-US" sz="1000" i="1" dirty="0" smtClean="0"/>
                <a:t>After-</a:t>
              </a:r>
            </a:p>
            <a:p>
              <a:r>
                <a:rPr lang="en-US" sz="1000" i="1" dirty="0" smtClean="0"/>
                <a:t>dinner gam</a:t>
              </a:r>
              <a:r>
                <a:rPr lang="en-US" sz="1000" dirty="0" smtClean="0"/>
                <a:t>es, 1947</a:t>
              </a:r>
            </a:p>
            <a:p>
              <a:pPr algn="ctr"/>
              <a:endParaRPr lang="en-US" sz="200" dirty="0" smtClean="0"/>
            </a:p>
            <a:p>
              <a:r>
                <a:rPr lang="en-US" sz="1200" dirty="0"/>
                <a:t>Research </a:t>
              </a:r>
              <a:r>
                <a:rPr lang="en-US" sz="1200" dirty="0" smtClean="0"/>
                <a:t>the Still Life </a:t>
              </a:r>
              <a:r>
                <a:rPr lang="en-US" sz="1200" dirty="0"/>
                <a:t>work </a:t>
              </a:r>
              <a:r>
                <a:rPr lang="en-US" sz="1200" dirty="0" smtClean="0"/>
                <a:t>of either </a:t>
              </a:r>
              <a:r>
                <a:rPr lang="en-US" sz="1200" dirty="0">
                  <a:hlinkClick r:id="rId5"/>
                </a:rPr>
                <a:t>Irving Penn </a:t>
              </a:r>
              <a:r>
                <a:rPr lang="en-US" sz="1200" dirty="0" smtClean="0"/>
                <a:t>, </a:t>
              </a:r>
              <a:r>
                <a:rPr lang="en-US" sz="1200" dirty="0" smtClean="0">
                  <a:hlinkClick r:id="rId6"/>
                </a:rPr>
                <a:t>Vanessa </a:t>
              </a:r>
              <a:r>
                <a:rPr lang="en-US" sz="1200" dirty="0" err="1" smtClean="0">
                  <a:hlinkClick r:id="rId6"/>
                </a:rPr>
                <a:t>McKeown</a:t>
              </a:r>
              <a:r>
                <a:rPr lang="en-US" sz="1200" dirty="0" smtClean="0"/>
                <a:t> or </a:t>
              </a:r>
              <a:r>
                <a:rPr lang="en-US" sz="1200" dirty="0" smtClean="0">
                  <a:hlinkClick r:id="rId7"/>
                </a:rPr>
                <a:t>Jim Golden</a:t>
              </a:r>
              <a:r>
                <a:rPr lang="en-US" sz="1200" dirty="0" smtClean="0"/>
                <a:t>.</a:t>
              </a:r>
            </a:p>
            <a:p>
              <a:r>
                <a:rPr lang="en-US" sz="1200" dirty="0" smtClean="0"/>
                <a:t>Choose </a:t>
              </a:r>
              <a:r>
                <a:rPr lang="en-US" sz="1200" dirty="0"/>
                <a:t>6 of your favourite </a:t>
              </a:r>
              <a:r>
                <a:rPr lang="en-US" sz="1200" dirty="0" smtClean="0"/>
                <a:t>images of your chosen Photographer's work </a:t>
              </a:r>
              <a:r>
                <a:rPr lang="en-US" sz="1200" dirty="0"/>
                <a:t>and collage them together using </a:t>
              </a:r>
              <a:r>
                <a:rPr lang="en-GB" sz="1200" dirty="0" smtClean="0">
                  <a:hlinkClick r:id="rId8"/>
                </a:rPr>
                <a:t>www.photocollage.com</a:t>
              </a:r>
              <a:r>
                <a:rPr lang="en-GB" sz="1200" dirty="0">
                  <a:hlinkClick r:id="rId8"/>
                </a:rPr>
                <a:t>/</a:t>
              </a:r>
              <a:r>
                <a:rPr lang="en-GB" sz="1200" dirty="0"/>
                <a:t>.  Add to your A3 PowerPoint sheet &amp; save.</a:t>
              </a:r>
            </a:p>
            <a:p>
              <a:endParaRPr lang="en-US" sz="300" dirty="0"/>
            </a:p>
            <a:p>
              <a:r>
                <a:rPr lang="en-US" sz="1200" dirty="0"/>
                <a:t>Next, choose </a:t>
              </a:r>
              <a:r>
                <a:rPr lang="en-US" sz="1200" b="1" dirty="0" smtClean="0"/>
                <a:t>one image</a:t>
              </a:r>
              <a:r>
                <a:rPr lang="en-US" sz="1200" dirty="0" smtClean="0"/>
                <a:t> from your photographer, </a:t>
              </a:r>
              <a:r>
                <a:rPr lang="en-US" sz="1200" dirty="0"/>
                <a:t>something that you might be able to re-create at home, and </a:t>
              </a:r>
              <a:r>
                <a:rPr lang="en-US" sz="1200" b="1" dirty="0"/>
                <a:t>analyse</a:t>
              </a:r>
              <a:r>
                <a:rPr lang="en-US" sz="1200" dirty="0"/>
                <a:t> using the </a:t>
              </a:r>
              <a:r>
                <a:rPr lang="en-US" sz="1200" b="1" dirty="0"/>
                <a:t>SEMI analysis </a:t>
              </a:r>
              <a:r>
                <a:rPr lang="en-US" sz="1200" b="1" dirty="0" smtClean="0"/>
                <a:t>worksheet</a:t>
              </a:r>
              <a:r>
                <a:rPr lang="en-US" sz="1200" dirty="0" smtClean="0"/>
                <a:t>. (You </a:t>
              </a:r>
              <a:r>
                <a:rPr lang="en-US" sz="1200" dirty="0"/>
                <a:t>may remember using SEMI </a:t>
              </a:r>
              <a:r>
                <a:rPr lang="en-US" sz="1200" dirty="0" smtClean="0"/>
                <a:t>in </a:t>
              </a:r>
              <a:r>
                <a:rPr lang="en-US" sz="1200" dirty="0"/>
                <a:t>KS3 </a:t>
              </a:r>
              <a:r>
                <a:rPr lang="en-US" sz="1200" dirty="0" smtClean="0"/>
                <a:t>Art).  </a:t>
              </a:r>
              <a:r>
                <a:rPr lang="en-US" sz="1200" dirty="0"/>
                <a:t>Add </a:t>
              </a:r>
              <a:r>
                <a:rPr lang="en-US" sz="1200" dirty="0" smtClean="0"/>
                <a:t>this research to your </a:t>
              </a:r>
              <a:r>
                <a:rPr lang="en-US" sz="1200" dirty="0"/>
                <a:t>A3 PowerPoint sheet &amp; save.</a:t>
              </a:r>
            </a:p>
            <a:p>
              <a:endParaRPr lang="en-US" sz="1200" dirty="0"/>
            </a:p>
            <a:p>
              <a:endParaRPr lang="en-US" sz="1200" dirty="0" smtClean="0"/>
            </a:p>
            <a:p>
              <a:endParaRPr lang="en-US" sz="1200" dirty="0"/>
            </a:p>
            <a:p>
              <a:endParaRPr lang="en-US" sz="1200" dirty="0" smtClean="0"/>
            </a:p>
            <a:p>
              <a:endParaRPr lang="en-US" sz="1200" dirty="0" smtClean="0"/>
            </a:p>
          </p:txBody>
        </p:sp>
        <p:pic>
          <p:nvPicPr>
            <p:cNvPr id="1026" name="Picture 2" descr="  After-Dinner Games , New York, 1947 Dye transfer print © Condé Nast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6760" y="3528267"/>
              <a:ext cx="1324573" cy="1664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23" name="Rectangle 22"/>
          <p:cNvSpPr/>
          <p:nvPr/>
        </p:nvSpPr>
        <p:spPr>
          <a:xfrm>
            <a:off x="8107644" y="243896"/>
            <a:ext cx="3722915" cy="444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3: PLAN</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4" name="Rectangle 23"/>
          <p:cNvSpPr/>
          <p:nvPr/>
        </p:nvSpPr>
        <p:spPr>
          <a:xfrm>
            <a:off x="8107365" y="1848886"/>
            <a:ext cx="3722915" cy="444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4: CREATE</a:t>
            </a:r>
            <a:endParaRPr lang="en-GB" sz="2000" b="1" dirty="0">
              <a:solidFill>
                <a:schemeClr val="tx1"/>
              </a:solidFill>
              <a:latin typeface="Century Gothic" panose="020B0502020202020204" pitchFamily="34" charset="0"/>
              <a:cs typeface="Calibri Light" panose="020F0302020204030204" pitchFamily="34" charset="0"/>
            </a:endParaRPr>
          </a:p>
        </p:txBody>
      </p:sp>
      <p:pic>
        <p:nvPicPr>
          <p:cNvPr id="27" name="Picture 26"/>
          <p:cNvPicPr>
            <a:picLocks noChangeAspect="1"/>
          </p:cNvPicPr>
          <p:nvPr/>
        </p:nvPicPr>
        <p:blipFill>
          <a:blip r:embed="rId10"/>
          <a:stretch>
            <a:fillRect/>
          </a:stretch>
        </p:blipFill>
        <p:spPr>
          <a:xfrm>
            <a:off x="4974177" y="5571850"/>
            <a:ext cx="1979876" cy="1177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The easy way to print a contact sheet of photos in Windows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63467" y="2992710"/>
            <a:ext cx="2210709" cy="1085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Rectangle 28"/>
          <p:cNvSpPr/>
          <p:nvPr/>
        </p:nvSpPr>
        <p:spPr>
          <a:xfrm>
            <a:off x="8107365" y="5173319"/>
            <a:ext cx="3722915" cy="444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5: EVALUATE</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1432634" y="1439738"/>
            <a:ext cx="3234601" cy="369332"/>
          </a:xfrm>
          <a:prstGeom prst="rect">
            <a:avLst/>
          </a:prstGeom>
          <a:solidFill>
            <a:srgbClr val="FFC000">
              <a:alpha val="21000"/>
            </a:srgbClr>
          </a:solidFill>
        </p:spPr>
        <p:txBody>
          <a:bodyPr wrap="square" rtlCol="0">
            <a:spAutoFit/>
          </a:bodyPr>
          <a:lstStyle/>
          <a:p>
            <a:r>
              <a:rPr lang="en-US" dirty="0" smtClean="0"/>
              <a:t>EVERYDAY OBJECTS / STILL LIFE</a:t>
            </a:r>
            <a:endParaRPr lang="en-GB" dirty="0"/>
          </a:p>
        </p:txBody>
      </p:sp>
      <p:pic>
        <p:nvPicPr>
          <p:cNvPr id="1030" name="Picture 6" descr="Quirky Interpretations of Everyday Objects by Vanessa McKeown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26199" y="1360557"/>
            <a:ext cx="1200455" cy="1671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195273" y="2923532"/>
            <a:ext cx="2630905" cy="400110"/>
          </a:xfrm>
          <a:prstGeom prst="rect">
            <a:avLst/>
          </a:prstGeom>
          <a:noFill/>
        </p:spPr>
        <p:txBody>
          <a:bodyPr wrap="square" rtlCol="0">
            <a:spAutoFit/>
          </a:bodyPr>
          <a:lstStyle/>
          <a:p>
            <a:pPr algn="r"/>
            <a:r>
              <a:rPr lang="en-US" sz="1000" dirty="0" smtClean="0"/>
              <a:t>Jim Golden, </a:t>
            </a:r>
            <a:r>
              <a:rPr lang="en-US" sz="1000" i="1" dirty="0" smtClean="0"/>
              <a:t>Camera </a:t>
            </a:r>
          </a:p>
          <a:p>
            <a:pPr algn="r"/>
            <a:r>
              <a:rPr lang="en-US" sz="1000" i="1" dirty="0" smtClean="0"/>
              <a:t>Collection (caption)</a:t>
            </a:r>
            <a:r>
              <a:rPr lang="en-US" sz="1000" dirty="0" smtClean="0"/>
              <a:t>, 2013</a:t>
            </a:r>
            <a:endParaRPr lang="en-GB" dirty="0"/>
          </a:p>
        </p:txBody>
      </p:sp>
      <p:pic>
        <p:nvPicPr>
          <p:cNvPr id="1032" name="Picture 8" descr="Image of Camera Collection"/>
          <p:cNvPicPr>
            <a:picLocks noChangeAspect="1" noChangeArrowheads="1"/>
          </p:cNvPicPr>
          <p:nvPr/>
        </p:nvPicPr>
        <p:blipFill rotWithShape="1">
          <a:blip r:embed="rId13">
            <a:extLst>
              <a:ext uri="{28A0092B-C50C-407E-A947-70E740481C1C}">
                <a14:useLocalDpi xmlns:a14="http://schemas.microsoft.com/office/drawing/2010/main" val="0"/>
              </a:ext>
            </a:extLst>
          </a:blip>
          <a:srcRect l="20538" t="39348" r="60936" b="34967"/>
          <a:stretch/>
        </p:blipFill>
        <p:spPr bwMode="auto">
          <a:xfrm>
            <a:off x="5534179" y="1512937"/>
            <a:ext cx="1156739" cy="1394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5379258" y="2925324"/>
            <a:ext cx="2630905" cy="646331"/>
          </a:xfrm>
          <a:prstGeom prst="rect">
            <a:avLst/>
          </a:prstGeom>
          <a:noFill/>
        </p:spPr>
        <p:txBody>
          <a:bodyPr wrap="square" rtlCol="0">
            <a:spAutoFit/>
          </a:bodyPr>
          <a:lstStyle/>
          <a:p>
            <a:pPr algn="r"/>
            <a:r>
              <a:rPr lang="en-US" sz="1000" dirty="0"/>
              <a:t>Vanessa</a:t>
            </a:r>
            <a:r>
              <a:rPr lang="en-US" dirty="0" smtClean="0"/>
              <a:t> </a:t>
            </a:r>
            <a:r>
              <a:rPr lang="en-US" sz="1000" dirty="0" err="1" smtClean="0"/>
              <a:t>McKeown</a:t>
            </a:r>
            <a:endParaRPr lang="en-US" dirty="0"/>
          </a:p>
          <a:p>
            <a:pPr algn="r"/>
            <a:endParaRPr lang="en-GB" dirty="0"/>
          </a:p>
        </p:txBody>
      </p:sp>
      <p:sp>
        <p:nvSpPr>
          <p:cNvPr id="3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2443102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376064" y="319764"/>
            <a:ext cx="5556187"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86" b="1" dirty="0">
                <a:solidFill>
                  <a:schemeClr val="tx1"/>
                </a:solidFill>
                <a:latin typeface="Century Gothic" panose="020B0502020202020204" pitchFamily="34" charset="0"/>
                <a:cs typeface="Calibri Light" panose="020F0302020204030204" pitchFamily="34" charset="0"/>
              </a:rPr>
              <a:t>Task 8: Select Final Image</a:t>
            </a:r>
            <a:endParaRPr lang="en-GB" sz="2286"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310402" y="1206539"/>
            <a:ext cx="2703286" cy="290208"/>
          </a:xfrm>
          <a:prstGeom prst="rect">
            <a:avLst/>
          </a:prstGeom>
          <a:solidFill>
            <a:srgbClr val="FFC000">
              <a:alpha val="21000"/>
            </a:srgbClr>
          </a:solidFill>
        </p:spPr>
        <p:txBody>
          <a:bodyPr wrap="square" rtlCol="0">
            <a:spAutoFit/>
          </a:bodyPr>
          <a:lstStyle/>
          <a:p>
            <a:r>
              <a:rPr lang="en-US" sz="1286" dirty="0"/>
              <a:t>EVERYDAY OBJECTS / STILL LIFE</a:t>
            </a:r>
            <a:endParaRPr lang="en-GB" sz="1286" dirty="0"/>
          </a:p>
        </p:txBody>
      </p:sp>
      <p:sp>
        <p:nvSpPr>
          <p:cNvPr id="3" name="Rectangle 2"/>
          <p:cNvSpPr/>
          <p:nvPr/>
        </p:nvSpPr>
        <p:spPr>
          <a:xfrm>
            <a:off x="1811377" y="725098"/>
            <a:ext cx="8856623" cy="487954"/>
          </a:xfrm>
          <a:prstGeom prst="rect">
            <a:avLst/>
          </a:prstGeom>
        </p:spPr>
        <p:txBody>
          <a:bodyPr wrap="square">
            <a:spAutoFit/>
          </a:bodyPr>
          <a:lstStyle/>
          <a:p>
            <a:pPr algn="ctr"/>
            <a:r>
              <a:rPr lang="en-GB" sz="2571" b="1" dirty="0">
                <a:solidFill>
                  <a:srgbClr val="002060"/>
                </a:solidFill>
              </a:rPr>
              <a:t>Copy and paste a large version of your best image</a:t>
            </a:r>
          </a:p>
        </p:txBody>
      </p:sp>
      <p:sp>
        <p:nvSpPr>
          <p:cNvPr id="30" name="Rectangle 29"/>
          <p:cNvSpPr/>
          <p:nvPr/>
        </p:nvSpPr>
        <p:spPr>
          <a:xfrm>
            <a:off x="8013404" y="2544665"/>
            <a:ext cx="2092144"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6" b="1" dirty="0">
                <a:solidFill>
                  <a:schemeClr val="tx1"/>
                </a:solidFill>
                <a:latin typeface="Century Gothic" panose="020B0502020202020204" pitchFamily="34" charset="0"/>
                <a:cs typeface="Calibri Light" panose="020F0302020204030204" pitchFamily="34" charset="0"/>
              </a:rPr>
              <a:t>Example</a:t>
            </a:r>
            <a:endParaRPr lang="en-GB" sz="2286" b="1" dirty="0">
              <a:solidFill>
                <a:schemeClr val="tx1"/>
              </a:solidFill>
              <a:latin typeface="Century Gothic" panose="020B0502020202020204" pitchFamily="34" charset="0"/>
              <a:cs typeface="Calibri Light" panose="020F0302020204030204" pitchFamily="34" charset="0"/>
            </a:endParaRPr>
          </a:p>
        </p:txBody>
      </p:sp>
      <p:pic>
        <p:nvPicPr>
          <p:cNvPr id="2" name="Picture 1"/>
          <p:cNvPicPr>
            <a:picLocks noChangeAspect="1"/>
          </p:cNvPicPr>
          <p:nvPr/>
        </p:nvPicPr>
        <p:blipFill>
          <a:blip r:embed="rId2"/>
          <a:stretch>
            <a:fillRect/>
          </a:stretch>
        </p:blipFill>
        <p:spPr>
          <a:xfrm>
            <a:off x="7592659" y="3187727"/>
            <a:ext cx="2933634" cy="2688731"/>
          </a:xfrm>
          <a:prstGeom prst="rect">
            <a:avLst/>
          </a:prstGeom>
        </p:spPr>
      </p:pic>
      <p:pic>
        <p:nvPicPr>
          <p:cNvPr id="4" name="Picture 3"/>
          <p:cNvPicPr>
            <a:picLocks noChangeAspect="1"/>
          </p:cNvPicPr>
          <p:nvPr/>
        </p:nvPicPr>
        <p:blipFill>
          <a:blip r:embed="rId3"/>
          <a:stretch>
            <a:fillRect/>
          </a:stretch>
        </p:blipFill>
        <p:spPr>
          <a:xfrm>
            <a:off x="2094841" y="2644794"/>
            <a:ext cx="5063736" cy="3676053"/>
          </a:xfrm>
          <a:prstGeom prst="rect">
            <a:avLst/>
          </a:prstGeom>
        </p:spPr>
      </p:pic>
      <p:sp>
        <p:nvSpPr>
          <p:cNvPr id="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4224776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376064" y="319764"/>
            <a:ext cx="5556187"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86" b="1" dirty="0">
                <a:solidFill>
                  <a:schemeClr val="tx1"/>
                </a:solidFill>
                <a:latin typeface="Century Gothic" panose="020B0502020202020204" pitchFamily="34" charset="0"/>
                <a:cs typeface="Calibri Light" panose="020F0302020204030204" pitchFamily="34" charset="0"/>
              </a:rPr>
              <a:t>Task 9: Evaluation</a:t>
            </a:r>
            <a:endParaRPr lang="en-GB" sz="2286"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310402" y="1206539"/>
            <a:ext cx="2703286" cy="290208"/>
          </a:xfrm>
          <a:prstGeom prst="rect">
            <a:avLst/>
          </a:prstGeom>
          <a:solidFill>
            <a:srgbClr val="FFC000">
              <a:alpha val="21000"/>
            </a:srgbClr>
          </a:solidFill>
        </p:spPr>
        <p:txBody>
          <a:bodyPr wrap="square" rtlCol="0">
            <a:spAutoFit/>
          </a:bodyPr>
          <a:lstStyle/>
          <a:p>
            <a:r>
              <a:rPr lang="en-US" sz="1286" dirty="0"/>
              <a:t>EVERYDAY OBJECTS / STILL LIFE</a:t>
            </a:r>
            <a:endParaRPr lang="en-GB" sz="1286" dirty="0"/>
          </a:p>
        </p:txBody>
      </p:sp>
      <p:sp>
        <p:nvSpPr>
          <p:cNvPr id="3" name="Rectangle 2"/>
          <p:cNvSpPr/>
          <p:nvPr/>
        </p:nvSpPr>
        <p:spPr>
          <a:xfrm>
            <a:off x="1811377" y="725098"/>
            <a:ext cx="8856623" cy="2466060"/>
          </a:xfrm>
          <a:prstGeom prst="rect">
            <a:avLst/>
          </a:prstGeom>
        </p:spPr>
        <p:txBody>
          <a:bodyPr wrap="square">
            <a:spAutoFit/>
          </a:bodyPr>
          <a:lstStyle/>
          <a:p>
            <a:pPr algn="ctr">
              <a:defRPr/>
            </a:pPr>
            <a:r>
              <a:rPr lang="en-GB" sz="2571" b="1" dirty="0">
                <a:solidFill>
                  <a:srgbClr val="002060"/>
                </a:solidFill>
              </a:rPr>
              <a:t>Describe how your photo ‘shoot’ went and evaluate the strengths and weaknesses of your final image.  </a:t>
            </a:r>
          </a:p>
          <a:p>
            <a:pPr algn="ctr">
              <a:defRPr/>
            </a:pPr>
            <a:r>
              <a:rPr lang="en-GB" sz="2571" b="1" dirty="0">
                <a:solidFill>
                  <a:srgbClr val="002060"/>
                </a:solidFill>
              </a:rPr>
              <a:t>What would you do differently if you were to plan another photo shoot?  </a:t>
            </a:r>
          </a:p>
          <a:p>
            <a:pPr algn="ctr">
              <a:defRPr/>
            </a:pPr>
            <a:r>
              <a:rPr lang="en-GB" sz="2571" b="1" dirty="0">
                <a:solidFill>
                  <a:srgbClr val="002060"/>
                </a:solidFill>
              </a:rPr>
              <a:t>How well were you able to use photography? </a:t>
            </a:r>
          </a:p>
          <a:p>
            <a:pPr algn="ctr">
              <a:defRPr/>
            </a:pPr>
            <a:r>
              <a:rPr lang="en-GB" sz="2571" b="1" dirty="0">
                <a:solidFill>
                  <a:srgbClr val="002060"/>
                </a:solidFill>
              </a:rPr>
              <a:t>What did you learn? </a:t>
            </a:r>
          </a:p>
        </p:txBody>
      </p:sp>
      <p:sp>
        <p:nvSpPr>
          <p:cNvPr id="30" name="Rectangle 29"/>
          <p:cNvSpPr/>
          <p:nvPr/>
        </p:nvSpPr>
        <p:spPr>
          <a:xfrm>
            <a:off x="8226546" y="3268793"/>
            <a:ext cx="2092144" cy="3172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6" b="1" dirty="0">
                <a:solidFill>
                  <a:schemeClr val="tx1"/>
                </a:solidFill>
                <a:latin typeface="Century Gothic" panose="020B0502020202020204" pitchFamily="34" charset="0"/>
                <a:cs typeface="Calibri Light" panose="020F0302020204030204" pitchFamily="34" charset="0"/>
              </a:rPr>
              <a:t>Example</a:t>
            </a:r>
            <a:endParaRPr lang="en-GB" sz="2286" b="1" dirty="0">
              <a:solidFill>
                <a:schemeClr val="tx1"/>
              </a:solidFill>
              <a:latin typeface="Century Gothic" panose="020B0502020202020204" pitchFamily="34" charset="0"/>
              <a:cs typeface="Calibri Light" panose="020F0302020204030204" pitchFamily="34" charset="0"/>
            </a:endParaRPr>
          </a:p>
        </p:txBody>
      </p:sp>
      <p:pic>
        <p:nvPicPr>
          <p:cNvPr id="5" name="Picture 4"/>
          <p:cNvPicPr>
            <a:picLocks noChangeAspect="1"/>
          </p:cNvPicPr>
          <p:nvPr/>
        </p:nvPicPr>
        <p:blipFill>
          <a:blip r:embed="rId2"/>
          <a:stretch>
            <a:fillRect/>
          </a:stretch>
        </p:blipFill>
        <p:spPr>
          <a:xfrm>
            <a:off x="8226546" y="3890425"/>
            <a:ext cx="2089191" cy="2527578"/>
          </a:xfrm>
          <a:prstGeom prst="rect">
            <a:avLst/>
          </a:prstGeom>
        </p:spPr>
      </p:pic>
      <p:pic>
        <p:nvPicPr>
          <p:cNvPr id="7" name="Picture 6"/>
          <p:cNvPicPr>
            <a:picLocks noChangeAspect="1"/>
          </p:cNvPicPr>
          <p:nvPr/>
        </p:nvPicPr>
        <p:blipFill>
          <a:blip r:embed="rId3"/>
          <a:stretch>
            <a:fillRect/>
          </a:stretch>
        </p:blipFill>
        <p:spPr>
          <a:xfrm>
            <a:off x="2693808" y="3268793"/>
            <a:ext cx="4426226" cy="3252676"/>
          </a:xfrm>
          <a:prstGeom prst="rect">
            <a:avLst/>
          </a:prstGeom>
        </p:spPr>
      </p:pic>
      <p:sp>
        <p:nvSpPr>
          <p:cNvPr id="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2621759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473" y="314383"/>
            <a:ext cx="5210741" cy="63492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79" name="Rectangle 78"/>
          <p:cNvSpPr/>
          <p:nvPr/>
        </p:nvSpPr>
        <p:spPr>
          <a:xfrm>
            <a:off x="1520773" y="2539584"/>
            <a:ext cx="3750885" cy="211458"/>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tx1"/>
              </a:solidFill>
            </a:endParaRPr>
          </a:p>
        </p:txBody>
      </p:sp>
      <p:sp>
        <p:nvSpPr>
          <p:cNvPr id="38" name="Rectangle 37"/>
          <p:cNvSpPr/>
          <p:nvPr/>
        </p:nvSpPr>
        <p:spPr>
          <a:xfrm>
            <a:off x="1524001" y="-15377"/>
            <a:ext cx="9143999" cy="329742"/>
          </a:xfrm>
          <a:prstGeom prst="rect">
            <a:avLst/>
          </a:prstGeom>
          <a:noFill/>
        </p:spPr>
        <p:txBody>
          <a:bodyPr wrap="square" lIns="65314" tIns="32657" rIns="65314" bIns="32657">
            <a:spAutoFit/>
          </a:bodyPr>
          <a:lstStyle/>
          <a:p>
            <a:r>
              <a:rPr lang="en-US" sz="1714" b="1" dirty="0">
                <a:ln w="0"/>
                <a:effectLst>
                  <a:outerShdw blurRad="38100" dist="19050" dir="2700000" algn="tl" rotWithShape="0">
                    <a:schemeClr val="dk1">
                      <a:alpha val="40000"/>
                    </a:schemeClr>
                  </a:outerShdw>
                </a:effectLst>
              </a:rPr>
              <a:t>EVERYDAY OBJECTS</a:t>
            </a:r>
            <a:endParaRPr lang="en-US" sz="1714" i="1" dirty="0">
              <a:ln w="0"/>
              <a:effectLst>
                <a:outerShdw blurRad="38100" dist="19050" dir="2700000" algn="tl" rotWithShape="0">
                  <a:schemeClr val="dk1">
                    <a:alpha val="40000"/>
                  </a:schemeClr>
                </a:outerShdw>
              </a:effectLst>
            </a:endParaRPr>
          </a:p>
        </p:txBody>
      </p:sp>
      <p:sp>
        <p:nvSpPr>
          <p:cNvPr id="19" name="Rectangle 18"/>
          <p:cNvSpPr/>
          <p:nvPr/>
        </p:nvSpPr>
        <p:spPr>
          <a:xfrm>
            <a:off x="1527987" y="2524752"/>
            <a:ext cx="2536013" cy="241834"/>
          </a:xfrm>
          <a:prstGeom prst="rect">
            <a:avLst/>
          </a:prstGeom>
          <a:noFill/>
        </p:spPr>
        <p:txBody>
          <a:bodyPr wrap="square" lIns="65314" tIns="32657" rIns="65314" bIns="32657">
            <a:spAutoFit/>
          </a:bodyPr>
          <a:lstStyle/>
          <a:p>
            <a:r>
              <a:rPr lang="en-US" sz="1143" b="1" dirty="0">
                <a:ln w="0"/>
                <a:effectLst>
                  <a:outerShdw blurRad="38100" dist="19050" dir="2700000" algn="tl" rotWithShape="0">
                    <a:schemeClr val="dk1">
                      <a:alpha val="40000"/>
                    </a:schemeClr>
                  </a:outerShdw>
                </a:effectLst>
              </a:rPr>
              <a:t>WHAT IS STILL LIFE PHOTOGRAPHY?</a:t>
            </a:r>
          </a:p>
        </p:txBody>
      </p:sp>
      <p:sp>
        <p:nvSpPr>
          <p:cNvPr id="44" name="Rectangle 43"/>
          <p:cNvSpPr/>
          <p:nvPr/>
        </p:nvSpPr>
        <p:spPr>
          <a:xfrm>
            <a:off x="1519714" y="381320"/>
            <a:ext cx="3750885" cy="211458"/>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tx1"/>
              </a:solidFill>
            </a:endParaRPr>
          </a:p>
        </p:txBody>
      </p:sp>
      <p:sp>
        <p:nvSpPr>
          <p:cNvPr id="45" name="Rectangle 44"/>
          <p:cNvSpPr/>
          <p:nvPr/>
        </p:nvSpPr>
        <p:spPr>
          <a:xfrm>
            <a:off x="1516898" y="365291"/>
            <a:ext cx="1936885" cy="241834"/>
          </a:xfrm>
          <a:prstGeom prst="rect">
            <a:avLst/>
          </a:prstGeom>
          <a:noFill/>
        </p:spPr>
        <p:txBody>
          <a:bodyPr wrap="none" lIns="65314" tIns="32657" rIns="65314" bIns="32657">
            <a:spAutoFit/>
          </a:bodyPr>
          <a:lstStyle/>
          <a:p>
            <a:r>
              <a:rPr lang="en-US" sz="1143" b="1" dirty="0">
                <a:ln w="0"/>
                <a:effectLst>
                  <a:outerShdw blurRad="38100" dist="19050" dir="2700000" algn="tl" rotWithShape="0">
                    <a:schemeClr val="dk1">
                      <a:alpha val="40000"/>
                    </a:schemeClr>
                  </a:outerShdw>
                </a:effectLst>
              </a:rPr>
              <a:t>IMAGES FROM THE INTERNET</a:t>
            </a:r>
          </a:p>
        </p:txBody>
      </p:sp>
      <p:sp>
        <p:nvSpPr>
          <p:cNvPr id="2" name="Rectangle 1"/>
          <p:cNvSpPr/>
          <p:nvPr/>
        </p:nvSpPr>
        <p:spPr>
          <a:xfrm>
            <a:off x="1736849" y="785704"/>
            <a:ext cx="3335628" cy="15764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86" b="1" dirty="0">
                <a:solidFill>
                  <a:srgbClr val="002060"/>
                </a:solidFill>
              </a:rPr>
              <a:t>Copy and paste 6 x images </a:t>
            </a:r>
            <a:r>
              <a:rPr lang="en-GB" sz="1286" b="1" u="sng" dirty="0">
                <a:solidFill>
                  <a:srgbClr val="002060"/>
                </a:solidFill>
              </a:rPr>
              <a:t>here</a:t>
            </a:r>
            <a:r>
              <a:rPr lang="en-GB" sz="1286" b="1" dirty="0">
                <a:solidFill>
                  <a:srgbClr val="002060"/>
                </a:solidFill>
              </a:rPr>
              <a:t> from the internet based on </a:t>
            </a:r>
            <a:r>
              <a:rPr lang="en-GB" sz="1286" b="1" dirty="0">
                <a:solidFill>
                  <a:srgbClr val="002060"/>
                </a:solidFill>
                <a:hlinkClick r:id="rId2"/>
              </a:rPr>
              <a:t>Everyday Object Photography</a:t>
            </a:r>
            <a:endParaRPr lang="en-GB" sz="1286" b="1" dirty="0">
              <a:solidFill>
                <a:srgbClr val="002060"/>
              </a:solidFill>
            </a:endParaRPr>
          </a:p>
        </p:txBody>
      </p:sp>
      <p:sp>
        <p:nvSpPr>
          <p:cNvPr id="80" name="Rectangle 79"/>
          <p:cNvSpPr/>
          <p:nvPr/>
        </p:nvSpPr>
        <p:spPr>
          <a:xfrm>
            <a:off x="1736849" y="2934948"/>
            <a:ext cx="3335628" cy="10292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86" b="1" dirty="0">
                <a:solidFill>
                  <a:srgbClr val="002060"/>
                </a:solidFill>
              </a:rPr>
              <a:t>IN YOUR OWN WORDS, using size 12 font, type here to explain what </a:t>
            </a:r>
            <a:r>
              <a:rPr lang="en-GB" sz="1286" b="1" dirty="0">
                <a:solidFill>
                  <a:srgbClr val="002060"/>
                </a:solidFill>
                <a:hlinkClick r:id="rId3"/>
              </a:rPr>
              <a:t>still life photography </a:t>
            </a:r>
            <a:r>
              <a:rPr lang="en-GB" sz="1286" b="1" dirty="0">
                <a:solidFill>
                  <a:srgbClr val="002060"/>
                </a:solidFill>
              </a:rPr>
              <a:t>is.</a:t>
            </a:r>
          </a:p>
        </p:txBody>
      </p:sp>
      <p:sp>
        <p:nvSpPr>
          <p:cNvPr id="81" name="Rectangle 80"/>
          <p:cNvSpPr/>
          <p:nvPr/>
        </p:nvSpPr>
        <p:spPr>
          <a:xfrm>
            <a:off x="1524000" y="4202431"/>
            <a:ext cx="3750885" cy="211458"/>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tx1"/>
              </a:solidFill>
            </a:endParaRPr>
          </a:p>
        </p:txBody>
      </p:sp>
      <p:sp>
        <p:nvSpPr>
          <p:cNvPr id="82" name="Rectangle 81"/>
          <p:cNvSpPr/>
          <p:nvPr/>
        </p:nvSpPr>
        <p:spPr>
          <a:xfrm>
            <a:off x="1527987" y="4188035"/>
            <a:ext cx="3323030" cy="241834"/>
          </a:xfrm>
          <a:prstGeom prst="rect">
            <a:avLst/>
          </a:prstGeom>
          <a:noFill/>
        </p:spPr>
        <p:txBody>
          <a:bodyPr wrap="square" lIns="65314" tIns="32657" rIns="65314" bIns="32657">
            <a:spAutoFit/>
          </a:bodyPr>
          <a:lstStyle/>
          <a:p>
            <a:r>
              <a:rPr lang="en-US" sz="1143" b="1" dirty="0">
                <a:ln w="0"/>
                <a:effectLst>
                  <a:outerShdw blurRad="38100" dist="19050" dir="2700000" algn="tl" rotWithShape="0">
                    <a:schemeClr val="dk1">
                      <a:alpha val="40000"/>
                    </a:schemeClr>
                  </a:outerShdw>
                </a:effectLst>
              </a:rPr>
              <a:t>IMAGES OF IRVING PENN’S PHOTOGRAPHY</a:t>
            </a:r>
          </a:p>
        </p:txBody>
      </p:sp>
      <p:sp>
        <p:nvSpPr>
          <p:cNvPr id="83" name="Rectangle 82"/>
          <p:cNvSpPr/>
          <p:nvPr/>
        </p:nvSpPr>
        <p:spPr>
          <a:xfrm>
            <a:off x="1736849" y="4587341"/>
            <a:ext cx="3335628" cy="191988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86" b="1" dirty="0">
                <a:solidFill>
                  <a:srgbClr val="002060"/>
                </a:solidFill>
              </a:rPr>
              <a:t>Copy and paste 6 x STILL LIFE images </a:t>
            </a:r>
            <a:r>
              <a:rPr lang="en-GB" sz="1286" b="1" u="sng" dirty="0">
                <a:solidFill>
                  <a:srgbClr val="002060"/>
                </a:solidFill>
              </a:rPr>
              <a:t>here</a:t>
            </a:r>
            <a:r>
              <a:rPr lang="en-GB" sz="1286" b="1" dirty="0">
                <a:solidFill>
                  <a:srgbClr val="002060"/>
                </a:solidFill>
              </a:rPr>
              <a:t> from the internet based on </a:t>
            </a:r>
            <a:r>
              <a:rPr lang="en-GB" sz="1286" b="1" dirty="0">
                <a:solidFill>
                  <a:srgbClr val="002060"/>
                </a:solidFill>
                <a:hlinkClick r:id="rId4"/>
              </a:rPr>
              <a:t>Irving Penn</a:t>
            </a:r>
            <a:endParaRPr lang="en-GB" sz="1286" b="1" dirty="0">
              <a:solidFill>
                <a:srgbClr val="002060"/>
              </a:solidFill>
            </a:endParaRPr>
          </a:p>
        </p:txBody>
      </p:sp>
      <p:sp>
        <p:nvSpPr>
          <p:cNvPr id="84" name="Rectangle 83"/>
          <p:cNvSpPr/>
          <p:nvPr/>
        </p:nvSpPr>
        <p:spPr>
          <a:xfrm>
            <a:off x="8255000" y="383718"/>
            <a:ext cx="2331357" cy="209059"/>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86" dirty="0">
              <a:solidFill>
                <a:schemeClr val="tx1"/>
              </a:solidFill>
            </a:endParaRPr>
          </a:p>
        </p:txBody>
      </p:sp>
      <p:sp>
        <p:nvSpPr>
          <p:cNvPr id="85" name="Rectangle 84"/>
          <p:cNvSpPr/>
          <p:nvPr/>
        </p:nvSpPr>
        <p:spPr>
          <a:xfrm>
            <a:off x="8064501" y="361318"/>
            <a:ext cx="2539999" cy="241834"/>
          </a:xfrm>
          <a:prstGeom prst="rect">
            <a:avLst/>
          </a:prstGeom>
          <a:noFill/>
        </p:spPr>
        <p:txBody>
          <a:bodyPr wrap="square" lIns="65314" tIns="32657" rIns="65314" bIns="32657">
            <a:spAutoFit/>
          </a:bodyPr>
          <a:lstStyle/>
          <a:p>
            <a:pPr algn="r"/>
            <a:r>
              <a:rPr lang="en-US" sz="1143" b="1" dirty="0">
                <a:ln w="0"/>
                <a:effectLst>
                  <a:outerShdw blurRad="38100" dist="19050" dir="2700000" algn="tl" rotWithShape="0">
                    <a:schemeClr val="dk1">
                      <a:alpha val="40000"/>
                    </a:schemeClr>
                  </a:outerShdw>
                </a:effectLst>
              </a:rPr>
              <a:t>YOUR FAVORITE IRVING PENN IMAGE</a:t>
            </a:r>
          </a:p>
        </p:txBody>
      </p:sp>
      <p:sp>
        <p:nvSpPr>
          <p:cNvPr id="88" name="Rectangle 87"/>
          <p:cNvSpPr/>
          <p:nvPr/>
        </p:nvSpPr>
        <p:spPr>
          <a:xfrm>
            <a:off x="5459819" y="377317"/>
            <a:ext cx="2699931" cy="209827"/>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86" dirty="0">
              <a:solidFill>
                <a:schemeClr val="tx1"/>
              </a:solidFill>
            </a:endParaRPr>
          </a:p>
        </p:txBody>
      </p:sp>
      <p:sp>
        <p:nvSpPr>
          <p:cNvPr id="89" name="Rectangle 88"/>
          <p:cNvSpPr/>
          <p:nvPr/>
        </p:nvSpPr>
        <p:spPr>
          <a:xfrm>
            <a:off x="5461099" y="350953"/>
            <a:ext cx="2539999" cy="241834"/>
          </a:xfrm>
          <a:prstGeom prst="rect">
            <a:avLst/>
          </a:prstGeom>
          <a:noFill/>
        </p:spPr>
        <p:txBody>
          <a:bodyPr wrap="square" lIns="65314" tIns="32657" rIns="65314" bIns="32657">
            <a:spAutoFit/>
          </a:bodyPr>
          <a:lstStyle/>
          <a:p>
            <a:r>
              <a:rPr lang="en-US" sz="1143" b="1" dirty="0">
                <a:ln w="0"/>
                <a:effectLst>
                  <a:outerShdw blurRad="38100" dist="19050" dir="2700000" algn="tl" rotWithShape="0">
                    <a:schemeClr val="dk1">
                      <a:alpha val="40000"/>
                    </a:schemeClr>
                  </a:outerShdw>
                </a:effectLst>
              </a:rPr>
              <a:t>SEMI ANALYSIS (Done in year 8 &amp; 9)</a:t>
            </a:r>
          </a:p>
        </p:txBody>
      </p:sp>
      <p:sp>
        <p:nvSpPr>
          <p:cNvPr id="90" name="Rectangle 89"/>
          <p:cNvSpPr/>
          <p:nvPr/>
        </p:nvSpPr>
        <p:spPr>
          <a:xfrm>
            <a:off x="5458538" y="797785"/>
            <a:ext cx="3083434" cy="215461"/>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86" dirty="0">
              <a:solidFill>
                <a:schemeClr val="tx1"/>
              </a:solidFill>
            </a:endParaRPr>
          </a:p>
        </p:txBody>
      </p:sp>
      <p:sp>
        <p:nvSpPr>
          <p:cNvPr id="91" name="Rectangle 90"/>
          <p:cNvSpPr/>
          <p:nvPr/>
        </p:nvSpPr>
        <p:spPr>
          <a:xfrm>
            <a:off x="5459819" y="771423"/>
            <a:ext cx="2539999" cy="241834"/>
          </a:xfrm>
          <a:prstGeom prst="rect">
            <a:avLst/>
          </a:prstGeom>
          <a:noFill/>
        </p:spPr>
        <p:txBody>
          <a:bodyPr wrap="square" lIns="65314" tIns="32657" rIns="65314" bIns="32657">
            <a:spAutoFit/>
          </a:bodyPr>
          <a:lstStyle/>
          <a:p>
            <a:r>
              <a:rPr lang="en-US" sz="1143" b="1" dirty="0">
                <a:ln w="0"/>
                <a:effectLst>
                  <a:outerShdw blurRad="38100" dist="19050" dir="2700000" algn="tl" rotWithShape="0">
                    <a:schemeClr val="dk1">
                      <a:alpha val="40000"/>
                    </a:schemeClr>
                  </a:outerShdw>
                </a:effectLst>
              </a:rPr>
              <a:t>SUBJECT</a:t>
            </a:r>
          </a:p>
        </p:txBody>
      </p:sp>
      <p:sp>
        <p:nvSpPr>
          <p:cNvPr id="92" name="Rectangle 91"/>
          <p:cNvSpPr/>
          <p:nvPr/>
        </p:nvSpPr>
        <p:spPr>
          <a:xfrm>
            <a:off x="5457259" y="1832246"/>
            <a:ext cx="5210740" cy="197639"/>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86" dirty="0">
              <a:solidFill>
                <a:schemeClr val="tx1"/>
              </a:solidFill>
            </a:endParaRPr>
          </a:p>
        </p:txBody>
      </p:sp>
      <p:sp>
        <p:nvSpPr>
          <p:cNvPr id="93" name="Rectangle 92"/>
          <p:cNvSpPr/>
          <p:nvPr/>
        </p:nvSpPr>
        <p:spPr>
          <a:xfrm>
            <a:off x="5458539" y="1805883"/>
            <a:ext cx="2539999" cy="241834"/>
          </a:xfrm>
          <a:prstGeom prst="rect">
            <a:avLst/>
          </a:prstGeom>
          <a:noFill/>
        </p:spPr>
        <p:txBody>
          <a:bodyPr wrap="square" lIns="65314" tIns="32657" rIns="65314" bIns="32657">
            <a:spAutoFit/>
          </a:bodyPr>
          <a:lstStyle/>
          <a:p>
            <a:r>
              <a:rPr lang="en-US" sz="1143" b="1" dirty="0">
                <a:ln w="0"/>
                <a:effectLst>
                  <a:outerShdw blurRad="38100" dist="19050" dir="2700000" algn="tl" rotWithShape="0">
                    <a:schemeClr val="dk1">
                      <a:alpha val="40000"/>
                    </a:schemeClr>
                  </a:outerShdw>
                </a:effectLst>
              </a:rPr>
              <a:t>ELEMENTS</a:t>
            </a:r>
          </a:p>
        </p:txBody>
      </p:sp>
      <p:sp>
        <p:nvSpPr>
          <p:cNvPr id="96" name="Rectangle 95"/>
          <p:cNvSpPr/>
          <p:nvPr/>
        </p:nvSpPr>
        <p:spPr>
          <a:xfrm>
            <a:off x="5457257" y="2959952"/>
            <a:ext cx="5210741" cy="182971"/>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86" dirty="0">
              <a:solidFill>
                <a:schemeClr val="tx1"/>
              </a:solidFill>
            </a:endParaRPr>
          </a:p>
        </p:txBody>
      </p:sp>
      <p:sp>
        <p:nvSpPr>
          <p:cNvPr id="4" name="TextBox 3"/>
          <p:cNvSpPr txBox="1"/>
          <p:nvPr/>
        </p:nvSpPr>
        <p:spPr>
          <a:xfrm>
            <a:off x="5457258" y="987983"/>
            <a:ext cx="3084714" cy="1015599"/>
          </a:xfrm>
          <a:prstGeom prst="rect">
            <a:avLst/>
          </a:prstGeom>
          <a:noFill/>
        </p:spPr>
        <p:txBody>
          <a:bodyPr wrap="square" rtlCol="0">
            <a:spAutoFit/>
          </a:bodyPr>
          <a:lstStyle/>
          <a:p>
            <a:pPr>
              <a:defRPr/>
            </a:pPr>
            <a:r>
              <a:rPr lang="en-US" sz="857" dirty="0"/>
              <a:t>My chosen photographer is called…</a:t>
            </a:r>
          </a:p>
          <a:p>
            <a:pPr>
              <a:defRPr/>
            </a:pPr>
            <a:r>
              <a:rPr lang="en-US" sz="857" dirty="0"/>
              <a:t>The title of this Photograph is … (give the image’s title)</a:t>
            </a:r>
          </a:p>
          <a:p>
            <a:pPr>
              <a:defRPr/>
            </a:pPr>
            <a:r>
              <a:rPr lang="en-GB" sz="857" dirty="0"/>
              <a:t>The genre of this photograph is … (still life/ portraiture/ landscape etc.)</a:t>
            </a:r>
          </a:p>
          <a:p>
            <a:pPr>
              <a:defRPr/>
            </a:pPr>
            <a:r>
              <a:rPr lang="en-GB" sz="857" dirty="0"/>
              <a:t>The props I can see in this picture are … (state the objects you see.)</a:t>
            </a:r>
            <a:endParaRPr lang="en-US" sz="857" dirty="0"/>
          </a:p>
          <a:p>
            <a:endParaRPr lang="en-GB" sz="857" dirty="0"/>
          </a:p>
        </p:txBody>
      </p:sp>
      <p:sp>
        <p:nvSpPr>
          <p:cNvPr id="5" name="Rectangle 4"/>
          <p:cNvSpPr/>
          <p:nvPr/>
        </p:nvSpPr>
        <p:spPr>
          <a:xfrm>
            <a:off x="5478904" y="2114870"/>
            <a:ext cx="5210742" cy="751809"/>
          </a:xfrm>
          <a:prstGeom prst="rect">
            <a:avLst/>
          </a:prstGeom>
        </p:spPr>
        <p:txBody>
          <a:bodyPr wrap="square">
            <a:spAutoFit/>
          </a:bodyPr>
          <a:lstStyle/>
          <a:p>
            <a:pPr>
              <a:defRPr/>
            </a:pPr>
            <a:r>
              <a:rPr lang="en-GB" sz="857" dirty="0"/>
              <a:t>The Photographer uses the 7 visual Elements of Art in his/her work to create this photograph.  </a:t>
            </a:r>
          </a:p>
          <a:p>
            <a:pPr>
              <a:defRPr/>
            </a:pPr>
            <a:r>
              <a:rPr lang="en-GB" sz="857" dirty="0"/>
              <a:t>In my opinion the strongest elements are … (Choose 2-3 from the 7 elements of Line, Shape, Form, Texture, Pattern, Colour (+tone) and Space)</a:t>
            </a:r>
          </a:p>
          <a:p>
            <a:pPr>
              <a:defRPr/>
            </a:pPr>
            <a:r>
              <a:rPr lang="en-GB" sz="857" dirty="0"/>
              <a:t>Now explain how each of your 2-3 identified elements are used in the photograph</a:t>
            </a:r>
          </a:p>
          <a:p>
            <a:pPr>
              <a:defRPr/>
            </a:pPr>
            <a:r>
              <a:rPr lang="en-GB" sz="857" dirty="0"/>
              <a:t>The photographer uses colour well in his/her work because …</a:t>
            </a:r>
          </a:p>
        </p:txBody>
      </p:sp>
      <p:sp>
        <p:nvSpPr>
          <p:cNvPr id="95" name="Rectangle 94"/>
          <p:cNvSpPr/>
          <p:nvPr/>
        </p:nvSpPr>
        <p:spPr>
          <a:xfrm>
            <a:off x="5450042" y="2934948"/>
            <a:ext cx="2539999" cy="241834"/>
          </a:xfrm>
          <a:prstGeom prst="rect">
            <a:avLst/>
          </a:prstGeom>
          <a:noFill/>
        </p:spPr>
        <p:txBody>
          <a:bodyPr wrap="square" lIns="65314" tIns="32657" rIns="65314" bIns="32657">
            <a:spAutoFit/>
          </a:bodyPr>
          <a:lstStyle/>
          <a:p>
            <a:r>
              <a:rPr lang="en-US" sz="1143" b="1" dirty="0">
                <a:ln w="0"/>
                <a:effectLst>
                  <a:outerShdw blurRad="38100" dist="19050" dir="2700000" algn="tl" rotWithShape="0">
                    <a:schemeClr val="dk1">
                      <a:alpha val="40000"/>
                    </a:schemeClr>
                  </a:outerShdw>
                </a:effectLst>
              </a:rPr>
              <a:t>MEDIA</a:t>
            </a:r>
          </a:p>
        </p:txBody>
      </p:sp>
      <p:sp>
        <p:nvSpPr>
          <p:cNvPr id="6" name="Rectangle 5"/>
          <p:cNvSpPr/>
          <p:nvPr/>
        </p:nvSpPr>
        <p:spPr>
          <a:xfrm>
            <a:off x="5471689" y="3223707"/>
            <a:ext cx="5210741" cy="2070760"/>
          </a:xfrm>
          <a:prstGeom prst="rect">
            <a:avLst/>
          </a:prstGeom>
        </p:spPr>
        <p:txBody>
          <a:bodyPr wrap="square">
            <a:spAutoFit/>
          </a:bodyPr>
          <a:lstStyle/>
          <a:p>
            <a:pPr>
              <a:defRPr/>
            </a:pPr>
            <a:r>
              <a:rPr lang="en-GB" sz="857" dirty="0"/>
              <a:t>The main focal point of the image is (what stands out the most to you?)… I can tell this because …</a:t>
            </a:r>
          </a:p>
          <a:p>
            <a:pPr>
              <a:defRPr/>
            </a:pPr>
            <a:r>
              <a:rPr lang="en-GB" sz="857" dirty="0"/>
              <a:t>The … (identify the objects) have been placed in the…(foreground/middle ground/ background) so that they (explain  why you think the photographer has placed the objects where they are or taken the shot as it is.  This is known as the composition)</a:t>
            </a:r>
          </a:p>
          <a:p>
            <a:pPr>
              <a:defRPr/>
            </a:pPr>
            <a:r>
              <a:rPr lang="en-GB" sz="857" dirty="0"/>
              <a:t>I believe this photo has been taken…(inside using a studio with bright lights, outside) using...(natural sunlight, a lamp) because …</a:t>
            </a:r>
          </a:p>
          <a:p>
            <a:pPr>
              <a:defRPr/>
            </a:pPr>
            <a:r>
              <a:rPr lang="en-GB" sz="857" dirty="0"/>
              <a:t>I can see that the light comes from … (the left/right/above/below) which is... (describe what the light is doing… is it highlighting, reflecting or creating shadow)</a:t>
            </a:r>
          </a:p>
          <a:p>
            <a:pPr>
              <a:defRPr/>
            </a:pPr>
            <a:endParaRPr lang="en-GB" sz="857" dirty="0"/>
          </a:p>
          <a:p>
            <a:pPr>
              <a:defRPr/>
            </a:pPr>
            <a:endParaRPr lang="en-GB" sz="857" dirty="0"/>
          </a:p>
          <a:p>
            <a:pPr>
              <a:defRPr/>
            </a:pPr>
            <a:endParaRPr lang="en-GB" sz="857" dirty="0"/>
          </a:p>
          <a:p>
            <a:pPr>
              <a:defRPr/>
            </a:pPr>
            <a:endParaRPr lang="en-GB" sz="857" dirty="0"/>
          </a:p>
          <a:p>
            <a:pPr>
              <a:defRPr/>
            </a:pPr>
            <a:r>
              <a:rPr lang="en-GB" sz="857" dirty="0"/>
              <a:t>SHOOT PLAN (A plan of how you will create your own photographs in their style) </a:t>
            </a:r>
          </a:p>
          <a:p>
            <a:pPr>
              <a:defRPr/>
            </a:pPr>
            <a:r>
              <a:rPr lang="en-GB" sz="857" dirty="0"/>
              <a:t>To create (emulate) this photograph myself, I will need to …(explain what type of camera, camera settings, props and shooting environment you would need to re-create this image yourself).  </a:t>
            </a:r>
          </a:p>
        </p:txBody>
      </p:sp>
      <p:sp>
        <p:nvSpPr>
          <p:cNvPr id="98" name="Rectangle 97"/>
          <p:cNvSpPr/>
          <p:nvPr/>
        </p:nvSpPr>
        <p:spPr>
          <a:xfrm>
            <a:off x="5464473" y="4479161"/>
            <a:ext cx="5210741" cy="182971"/>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86" dirty="0">
              <a:solidFill>
                <a:schemeClr val="tx1"/>
              </a:solidFill>
            </a:endParaRPr>
          </a:p>
        </p:txBody>
      </p:sp>
      <p:sp>
        <p:nvSpPr>
          <p:cNvPr id="97" name="Rectangle 96"/>
          <p:cNvSpPr/>
          <p:nvPr/>
        </p:nvSpPr>
        <p:spPr>
          <a:xfrm>
            <a:off x="5464473" y="4463520"/>
            <a:ext cx="2539999" cy="241834"/>
          </a:xfrm>
          <a:prstGeom prst="rect">
            <a:avLst/>
          </a:prstGeom>
          <a:noFill/>
        </p:spPr>
        <p:txBody>
          <a:bodyPr wrap="square" lIns="65314" tIns="32657" rIns="65314" bIns="32657">
            <a:spAutoFit/>
          </a:bodyPr>
          <a:lstStyle/>
          <a:p>
            <a:r>
              <a:rPr lang="en-US" sz="1143" b="1" dirty="0">
                <a:ln w="0"/>
                <a:effectLst>
                  <a:outerShdw blurRad="38100" dist="19050" dir="2700000" algn="tl" rotWithShape="0">
                    <a:schemeClr val="dk1">
                      <a:alpha val="40000"/>
                    </a:schemeClr>
                  </a:outerShdw>
                </a:effectLst>
              </a:rPr>
              <a:t>SHOOT PLAN</a:t>
            </a:r>
          </a:p>
        </p:txBody>
      </p:sp>
      <p:sp>
        <p:nvSpPr>
          <p:cNvPr id="99" name="Rectangle 98"/>
          <p:cNvSpPr/>
          <p:nvPr/>
        </p:nvSpPr>
        <p:spPr>
          <a:xfrm>
            <a:off x="5471689" y="5499509"/>
            <a:ext cx="5210741" cy="182971"/>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86" dirty="0">
              <a:solidFill>
                <a:schemeClr val="tx1"/>
              </a:solidFill>
            </a:endParaRPr>
          </a:p>
        </p:txBody>
      </p:sp>
      <p:sp>
        <p:nvSpPr>
          <p:cNvPr id="100" name="Rectangle 99"/>
          <p:cNvSpPr/>
          <p:nvPr/>
        </p:nvSpPr>
        <p:spPr>
          <a:xfrm>
            <a:off x="5471689" y="5470082"/>
            <a:ext cx="2539999" cy="241834"/>
          </a:xfrm>
          <a:prstGeom prst="rect">
            <a:avLst/>
          </a:prstGeom>
          <a:noFill/>
        </p:spPr>
        <p:txBody>
          <a:bodyPr wrap="square" lIns="65314" tIns="32657" rIns="65314" bIns="32657">
            <a:spAutoFit/>
          </a:bodyPr>
          <a:lstStyle/>
          <a:p>
            <a:r>
              <a:rPr lang="en-US" sz="1143" b="1" dirty="0">
                <a:ln w="0"/>
                <a:effectLst>
                  <a:outerShdw blurRad="38100" dist="19050" dir="2700000" algn="tl" rotWithShape="0">
                    <a:schemeClr val="dk1">
                      <a:alpha val="40000"/>
                    </a:schemeClr>
                  </a:outerShdw>
                </a:effectLst>
              </a:rPr>
              <a:t>INTENT</a:t>
            </a:r>
          </a:p>
        </p:txBody>
      </p:sp>
      <p:sp>
        <p:nvSpPr>
          <p:cNvPr id="7" name="Rectangle 6"/>
          <p:cNvSpPr/>
          <p:nvPr/>
        </p:nvSpPr>
        <p:spPr>
          <a:xfrm>
            <a:off x="5464473" y="5694356"/>
            <a:ext cx="5210743" cy="751809"/>
          </a:xfrm>
          <a:prstGeom prst="rect">
            <a:avLst/>
          </a:prstGeom>
        </p:spPr>
        <p:txBody>
          <a:bodyPr wrap="square">
            <a:spAutoFit/>
          </a:bodyPr>
          <a:lstStyle/>
          <a:p>
            <a:pPr>
              <a:defRPr/>
            </a:pPr>
            <a:r>
              <a:rPr lang="en-GB" sz="857" dirty="0"/>
              <a:t>I feel the photo gives a message of … (what message, mood or feeling do you get from the image – calm, sombre, happy, expressive, energetic, scary, moody, natural, cool, freshness, warmth,  sadness, loneliness, cold, power, purity, innocence, darkness, evil, haunting, elegance, mystery, fearful).</a:t>
            </a:r>
          </a:p>
          <a:p>
            <a:pPr>
              <a:defRPr/>
            </a:pPr>
            <a:r>
              <a:rPr lang="en-GB" sz="857" dirty="0"/>
              <a:t>I think this way because …</a:t>
            </a:r>
          </a:p>
          <a:p>
            <a:pPr>
              <a:defRPr/>
            </a:pPr>
            <a:r>
              <a:rPr lang="en-GB" sz="857" dirty="0"/>
              <a:t>When I create my own photographs I will try to re-create this feeling/atmosphere by …</a:t>
            </a:r>
          </a:p>
        </p:txBody>
      </p:sp>
      <p:sp>
        <p:nvSpPr>
          <p:cNvPr id="87" name="Rectangle 86"/>
          <p:cNvSpPr/>
          <p:nvPr/>
        </p:nvSpPr>
        <p:spPr>
          <a:xfrm>
            <a:off x="8500975" y="650077"/>
            <a:ext cx="2044385" cy="13037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86" b="1" dirty="0">
                <a:solidFill>
                  <a:srgbClr val="002060"/>
                </a:solidFill>
              </a:rPr>
              <a:t>Copy and paste your favourite </a:t>
            </a:r>
            <a:r>
              <a:rPr lang="en-GB" sz="1286" b="1" dirty="0">
                <a:solidFill>
                  <a:srgbClr val="002060"/>
                </a:solidFill>
                <a:hlinkClick r:id="rId4"/>
              </a:rPr>
              <a:t>Irving Penn</a:t>
            </a:r>
            <a:r>
              <a:rPr lang="en-GB" sz="1286" b="1" dirty="0">
                <a:solidFill>
                  <a:srgbClr val="002060"/>
                </a:solidFill>
              </a:rPr>
              <a:t> Still Life image here.</a:t>
            </a:r>
          </a:p>
          <a:p>
            <a:pPr algn="ctr"/>
            <a:endParaRPr lang="en-GB" sz="1286" b="1" dirty="0">
              <a:solidFill>
                <a:srgbClr val="002060"/>
              </a:solidFill>
            </a:endParaRPr>
          </a:p>
          <a:p>
            <a:pPr algn="ctr"/>
            <a:r>
              <a:rPr lang="en-GB" sz="857" b="1" u="sng" dirty="0">
                <a:solidFill>
                  <a:srgbClr val="002060"/>
                </a:solidFill>
              </a:rPr>
              <a:t>This should be one you would like to copy the style of (emulate)</a:t>
            </a:r>
          </a:p>
        </p:txBody>
      </p:sp>
      <p:sp>
        <p:nvSpPr>
          <p:cNvPr id="8" name="5-Point Star 7"/>
          <p:cNvSpPr/>
          <p:nvPr/>
        </p:nvSpPr>
        <p:spPr>
          <a:xfrm>
            <a:off x="6385984" y="4429670"/>
            <a:ext cx="289374" cy="275485"/>
          </a:xfrm>
          <a:prstGeom prst="star5">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33"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89145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524001" y="-15377"/>
            <a:ext cx="9143999" cy="329742"/>
          </a:xfrm>
          <a:prstGeom prst="rect">
            <a:avLst/>
          </a:prstGeom>
          <a:noFill/>
        </p:spPr>
        <p:txBody>
          <a:bodyPr wrap="square" lIns="65314" tIns="32657" rIns="65314" bIns="32657">
            <a:spAutoFit/>
          </a:bodyPr>
          <a:lstStyle/>
          <a:p>
            <a:r>
              <a:rPr lang="en-US" sz="1714" b="1" dirty="0">
                <a:ln w="0"/>
                <a:effectLst>
                  <a:outerShdw blurRad="38100" dist="19050" dir="2700000" algn="tl" rotWithShape="0">
                    <a:schemeClr val="dk1">
                      <a:alpha val="40000"/>
                    </a:schemeClr>
                  </a:outerShdw>
                </a:effectLst>
              </a:rPr>
              <a:t>EVERYDAY OBJECTS</a:t>
            </a:r>
            <a:endParaRPr lang="en-US" sz="1714" i="1" dirty="0">
              <a:ln w="0"/>
              <a:effectLst>
                <a:outerShdw blurRad="38100" dist="19050" dir="2700000" algn="tl" rotWithShape="0">
                  <a:schemeClr val="dk1">
                    <a:alpha val="40000"/>
                  </a:schemeClr>
                </a:outerShdw>
              </a:effectLst>
            </a:endParaRPr>
          </a:p>
        </p:txBody>
      </p:sp>
      <p:sp>
        <p:nvSpPr>
          <p:cNvPr id="44" name="Rectangle 43"/>
          <p:cNvSpPr/>
          <p:nvPr/>
        </p:nvSpPr>
        <p:spPr>
          <a:xfrm>
            <a:off x="1519714" y="381320"/>
            <a:ext cx="3750885" cy="211458"/>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tx1"/>
              </a:solidFill>
            </a:endParaRPr>
          </a:p>
        </p:txBody>
      </p:sp>
      <p:sp>
        <p:nvSpPr>
          <p:cNvPr id="45" name="Rectangle 44"/>
          <p:cNvSpPr/>
          <p:nvPr/>
        </p:nvSpPr>
        <p:spPr>
          <a:xfrm>
            <a:off x="1516897" y="365291"/>
            <a:ext cx="1125765" cy="241834"/>
          </a:xfrm>
          <a:prstGeom prst="rect">
            <a:avLst/>
          </a:prstGeom>
          <a:noFill/>
        </p:spPr>
        <p:txBody>
          <a:bodyPr wrap="none" lIns="65314" tIns="32657" rIns="65314" bIns="32657">
            <a:spAutoFit/>
          </a:bodyPr>
          <a:lstStyle/>
          <a:p>
            <a:r>
              <a:rPr lang="en-US" sz="1143" b="1" dirty="0">
                <a:ln w="0"/>
                <a:effectLst>
                  <a:outerShdw blurRad="38100" dist="19050" dir="2700000" algn="tl" rotWithShape="0">
                    <a:schemeClr val="dk1">
                      <a:alpha val="40000"/>
                    </a:schemeClr>
                  </a:outerShdw>
                </a:effectLst>
              </a:rPr>
              <a:t>CONTACT SHEET</a:t>
            </a:r>
          </a:p>
        </p:txBody>
      </p:sp>
      <p:sp>
        <p:nvSpPr>
          <p:cNvPr id="2" name="Rectangle 1"/>
          <p:cNvSpPr/>
          <p:nvPr/>
        </p:nvSpPr>
        <p:spPr>
          <a:xfrm>
            <a:off x="1586630" y="674046"/>
            <a:ext cx="3642620" cy="203931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86" b="1" dirty="0">
                <a:solidFill>
                  <a:srgbClr val="002060"/>
                </a:solidFill>
              </a:rPr>
              <a:t>Copy and paste a </a:t>
            </a:r>
            <a:r>
              <a:rPr lang="en-GB" sz="1286" b="1" dirty="0">
                <a:solidFill>
                  <a:srgbClr val="002060"/>
                </a:solidFill>
                <a:hlinkClick r:id="rId2"/>
              </a:rPr>
              <a:t>PRINT SCREEN </a:t>
            </a:r>
            <a:r>
              <a:rPr lang="en-GB" sz="1286" b="1" dirty="0">
                <a:solidFill>
                  <a:srgbClr val="002060"/>
                </a:solidFill>
              </a:rPr>
              <a:t>of your contact sheet </a:t>
            </a:r>
            <a:r>
              <a:rPr lang="en-GB" sz="1286" b="1" u="sng" dirty="0">
                <a:solidFill>
                  <a:srgbClr val="002060"/>
                </a:solidFill>
              </a:rPr>
              <a:t>here</a:t>
            </a:r>
            <a:r>
              <a:rPr lang="en-GB" sz="1286" b="1" dirty="0">
                <a:solidFill>
                  <a:srgbClr val="002060"/>
                </a:solidFill>
              </a:rPr>
              <a:t>.  These are ‘thumbnails’ (tiny pictures) of the 20-30 images you have taken for your ‘shoot.’</a:t>
            </a:r>
          </a:p>
          <a:p>
            <a:pPr algn="ctr"/>
            <a:endParaRPr lang="en-GB" sz="1286" b="1" dirty="0">
              <a:solidFill>
                <a:srgbClr val="002060"/>
              </a:solidFill>
            </a:endParaRPr>
          </a:p>
          <a:p>
            <a:pPr algn="ctr"/>
            <a:r>
              <a:rPr lang="en-GB" sz="1286" b="1" dirty="0">
                <a:solidFill>
                  <a:srgbClr val="002060"/>
                </a:solidFill>
              </a:rPr>
              <a:t>Not sure what a contact sheet is?  </a:t>
            </a:r>
            <a:r>
              <a:rPr lang="en-GB" sz="1286" b="1" dirty="0">
                <a:solidFill>
                  <a:srgbClr val="002060"/>
                </a:solidFill>
                <a:hlinkClick r:id="rId3"/>
              </a:rPr>
              <a:t>Click here </a:t>
            </a:r>
            <a:r>
              <a:rPr lang="en-GB" sz="1286" b="1" dirty="0">
                <a:solidFill>
                  <a:srgbClr val="002060"/>
                </a:solidFill>
              </a:rPr>
              <a:t>…</a:t>
            </a:r>
          </a:p>
          <a:p>
            <a:pPr algn="ctr"/>
            <a:endParaRPr lang="en-GB" sz="1286" b="1" dirty="0">
              <a:solidFill>
                <a:srgbClr val="002060"/>
              </a:solidFill>
            </a:endParaRPr>
          </a:p>
          <a:p>
            <a:pPr algn="ctr"/>
            <a:r>
              <a:rPr lang="en-GB" sz="1286" b="1" dirty="0">
                <a:solidFill>
                  <a:srgbClr val="002060"/>
                </a:solidFill>
              </a:rPr>
              <a:t>How do you make a contact sheet?  </a:t>
            </a:r>
            <a:r>
              <a:rPr lang="en-GB" sz="1286" b="1" dirty="0">
                <a:solidFill>
                  <a:srgbClr val="002060"/>
                </a:solidFill>
                <a:hlinkClick r:id="rId4"/>
              </a:rPr>
              <a:t>Watch this …</a:t>
            </a:r>
            <a:endParaRPr lang="en-GB" sz="1286" b="1" dirty="0">
              <a:solidFill>
                <a:srgbClr val="002060"/>
              </a:solidFill>
            </a:endParaRPr>
          </a:p>
        </p:txBody>
      </p:sp>
      <p:sp>
        <p:nvSpPr>
          <p:cNvPr id="33" name="Rectangle 32"/>
          <p:cNvSpPr/>
          <p:nvPr/>
        </p:nvSpPr>
        <p:spPr>
          <a:xfrm>
            <a:off x="1533287" y="2792274"/>
            <a:ext cx="3750885" cy="211458"/>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tx1"/>
              </a:solidFill>
            </a:endParaRPr>
          </a:p>
        </p:txBody>
      </p:sp>
      <p:sp>
        <p:nvSpPr>
          <p:cNvPr id="34" name="Rectangle 33"/>
          <p:cNvSpPr/>
          <p:nvPr/>
        </p:nvSpPr>
        <p:spPr>
          <a:xfrm>
            <a:off x="1530470" y="2776246"/>
            <a:ext cx="987907" cy="241834"/>
          </a:xfrm>
          <a:prstGeom prst="rect">
            <a:avLst/>
          </a:prstGeom>
          <a:noFill/>
        </p:spPr>
        <p:txBody>
          <a:bodyPr wrap="none" lIns="65314" tIns="32657" rIns="65314" bIns="32657">
            <a:spAutoFit/>
          </a:bodyPr>
          <a:lstStyle/>
          <a:p>
            <a:r>
              <a:rPr lang="en-US" sz="1143" b="1" dirty="0">
                <a:ln w="0"/>
                <a:effectLst>
                  <a:outerShdw blurRad="38100" dist="19050" dir="2700000" algn="tl" rotWithShape="0">
                    <a:schemeClr val="dk1">
                      <a:alpha val="40000"/>
                    </a:schemeClr>
                  </a:outerShdw>
                </a:effectLst>
              </a:rPr>
              <a:t>BEST IMAGE 1</a:t>
            </a:r>
          </a:p>
        </p:txBody>
      </p:sp>
      <p:sp>
        <p:nvSpPr>
          <p:cNvPr id="35" name="Rectangle 34"/>
          <p:cNvSpPr/>
          <p:nvPr/>
        </p:nvSpPr>
        <p:spPr>
          <a:xfrm>
            <a:off x="1603020" y="3068978"/>
            <a:ext cx="2124799" cy="14940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2060"/>
                </a:solidFill>
              </a:rPr>
              <a:t>Edit your images using </a:t>
            </a:r>
            <a:r>
              <a:rPr lang="en-GB" sz="1000" dirty="0">
                <a:hlinkClick r:id="rId5"/>
              </a:rPr>
              <a:t>https://pixlr.com/</a:t>
            </a:r>
            <a:r>
              <a:rPr lang="en-GB" sz="1000" dirty="0"/>
              <a:t> </a:t>
            </a:r>
            <a:r>
              <a:rPr lang="en-GB" sz="1000" b="1" dirty="0">
                <a:solidFill>
                  <a:srgbClr val="002060"/>
                </a:solidFill>
              </a:rPr>
              <a:t>or use your smart phone.  (You can edit the colour, size, crop, enhance your image to make it look better)</a:t>
            </a:r>
          </a:p>
          <a:p>
            <a:pPr algn="ctr"/>
            <a:r>
              <a:rPr lang="en-GB" sz="1000" b="1" dirty="0">
                <a:solidFill>
                  <a:srgbClr val="002060"/>
                </a:solidFill>
              </a:rPr>
              <a:t>Copy and paste one of your best images here.  </a:t>
            </a:r>
          </a:p>
          <a:p>
            <a:pPr algn="ctr"/>
            <a:r>
              <a:rPr lang="en-GB" sz="1000" b="1" dirty="0">
                <a:solidFill>
                  <a:srgbClr val="002060"/>
                </a:solidFill>
              </a:rPr>
              <a:t>Explain in a few sentences why it is one of your favourites.</a:t>
            </a:r>
          </a:p>
        </p:txBody>
      </p:sp>
      <p:sp>
        <p:nvSpPr>
          <p:cNvPr id="43" name="Rectangle 42"/>
          <p:cNvSpPr/>
          <p:nvPr/>
        </p:nvSpPr>
        <p:spPr>
          <a:xfrm>
            <a:off x="3800368" y="3073826"/>
            <a:ext cx="1483804" cy="14892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857" dirty="0">
                <a:solidFill>
                  <a:schemeClr val="tx1"/>
                </a:solidFill>
              </a:rPr>
              <a:t>Explain in a few sentences how you edited your image and its strengths / weaknesses</a:t>
            </a:r>
          </a:p>
          <a:p>
            <a:pPr>
              <a:defRPr/>
            </a:pPr>
            <a:endParaRPr lang="en-GB" sz="857" dirty="0">
              <a:solidFill>
                <a:schemeClr val="tx1"/>
              </a:solidFill>
            </a:endParaRPr>
          </a:p>
        </p:txBody>
      </p:sp>
      <p:sp>
        <p:nvSpPr>
          <p:cNvPr id="50" name="Rectangle 49"/>
          <p:cNvSpPr/>
          <p:nvPr/>
        </p:nvSpPr>
        <p:spPr>
          <a:xfrm>
            <a:off x="1526817" y="4633165"/>
            <a:ext cx="3750885" cy="211458"/>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tx1"/>
              </a:solidFill>
            </a:endParaRPr>
          </a:p>
        </p:txBody>
      </p:sp>
      <p:sp>
        <p:nvSpPr>
          <p:cNvPr id="51" name="Rectangle 50"/>
          <p:cNvSpPr/>
          <p:nvPr/>
        </p:nvSpPr>
        <p:spPr>
          <a:xfrm>
            <a:off x="1524000" y="4617137"/>
            <a:ext cx="987907" cy="241834"/>
          </a:xfrm>
          <a:prstGeom prst="rect">
            <a:avLst/>
          </a:prstGeom>
          <a:noFill/>
        </p:spPr>
        <p:txBody>
          <a:bodyPr wrap="none" lIns="65314" tIns="32657" rIns="65314" bIns="32657">
            <a:spAutoFit/>
          </a:bodyPr>
          <a:lstStyle/>
          <a:p>
            <a:r>
              <a:rPr lang="en-US" sz="1143" b="1" dirty="0">
                <a:ln w="0"/>
                <a:effectLst>
                  <a:outerShdw blurRad="38100" dist="19050" dir="2700000" algn="tl" rotWithShape="0">
                    <a:schemeClr val="dk1">
                      <a:alpha val="40000"/>
                    </a:schemeClr>
                  </a:outerShdw>
                </a:effectLst>
              </a:rPr>
              <a:t>BEST IMAGE 2</a:t>
            </a:r>
          </a:p>
        </p:txBody>
      </p:sp>
      <p:sp>
        <p:nvSpPr>
          <p:cNvPr id="52" name="Rectangle 51"/>
          <p:cNvSpPr/>
          <p:nvPr/>
        </p:nvSpPr>
        <p:spPr>
          <a:xfrm>
            <a:off x="1596550" y="4909868"/>
            <a:ext cx="2124799" cy="14940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2060"/>
                </a:solidFill>
              </a:rPr>
              <a:t>Edit your images using </a:t>
            </a:r>
            <a:r>
              <a:rPr lang="en-GB" sz="1000" dirty="0">
                <a:hlinkClick r:id="rId5"/>
              </a:rPr>
              <a:t>https://pixlr.com/</a:t>
            </a:r>
            <a:r>
              <a:rPr lang="en-GB" sz="1000" dirty="0"/>
              <a:t> </a:t>
            </a:r>
            <a:r>
              <a:rPr lang="en-GB" sz="1000" b="1" dirty="0">
                <a:solidFill>
                  <a:srgbClr val="002060"/>
                </a:solidFill>
              </a:rPr>
              <a:t>or use your smart phone.  (You can edit the colour, size, crop, enhance your image to make it look better)</a:t>
            </a:r>
          </a:p>
          <a:p>
            <a:pPr algn="ctr"/>
            <a:r>
              <a:rPr lang="en-GB" sz="1000" b="1" dirty="0">
                <a:solidFill>
                  <a:srgbClr val="002060"/>
                </a:solidFill>
              </a:rPr>
              <a:t>Copy and paste one of your best images here.  </a:t>
            </a:r>
          </a:p>
          <a:p>
            <a:pPr algn="ctr"/>
            <a:r>
              <a:rPr lang="en-GB" sz="1000" b="1" dirty="0">
                <a:solidFill>
                  <a:srgbClr val="002060"/>
                </a:solidFill>
              </a:rPr>
              <a:t>Explain in a few sentences why it is one of your favourites.</a:t>
            </a:r>
          </a:p>
        </p:txBody>
      </p:sp>
      <p:sp>
        <p:nvSpPr>
          <p:cNvPr id="53" name="Rectangle 52"/>
          <p:cNvSpPr/>
          <p:nvPr/>
        </p:nvSpPr>
        <p:spPr>
          <a:xfrm>
            <a:off x="3793898" y="4914717"/>
            <a:ext cx="1483804" cy="14892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857" dirty="0">
                <a:solidFill>
                  <a:schemeClr val="tx1"/>
                </a:solidFill>
              </a:rPr>
              <a:t>Explain in a few sentences how you edited your image and its strengths / weaknesses</a:t>
            </a:r>
          </a:p>
          <a:p>
            <a:pPr>
              <a:defRPr/>
            </a:pPr>
            <a:endParaRPr lang="en-GB" sz="857" dirty="0">
              <a:solidFill>
                <a:schemeClr val="tx1"/>
              </a:solidFill>
            </a:endParaRPr>
          </a:p>
        </p:txBody>
      </p:sp>
      <p:sp>
        <p:nvSpPr>
          <p:cNvPr id="54" name="Rectangle 53"/>
          <p:cNvSpPr/>
          <p:nvPr/>
        </p:nvSpPr>
        <p:spPr>
          <a:xfrm>
            <a:off x="5422486" y="102926"/>
            <a:ext cx="5084466" cy="190581"/>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tx1"/>
              </a:solidFill>
            </a:endParaRPr>
          </a:p>
        </p:txBody>
      </p:sp>
      <p:sp>
        <p:nvSpPr>
          <p:cNvPr id="55" name="Rectangle 54"/>
          <p:cNvSpPr/>
          <p:nvPr/>
        </p:nvSpPr>
        <p:spPr>
          <a:xfrm>
            <a:off x="5419669" y="86898"/>
            <a:ext cx="987907" cy="241834"/>
          </a:xfrm>
          <a:prstGeom prst="rect">
            <a:avLst/>
          </a:prstGeom>
          <a:noFill/>
        </p:spPr>
        <p:txBody>
          <a:bodyPr wrap="none" lIns="65314" tIns="32657" rIns="65314" bIns="32657">
            <a:spAutoFit/>
          </a:bodyPr>
          <a:lstStyle/>
          <a:p>
            <a:r>
              <a:rPr lang="en-US" sz="1143" b="1" dirty="0">
                <a:ln w="0"/>
                <a:effectLst>
                  <a:outerShdw blurRad="38100" dist="19050" dir="2700000" algn="tl" rotWithShape="0">
                    <a:schemeClr val="dk1">
                      <a:alpha val="40000"/>
                    </a:schemeClr>
                  </a:outerShdw>
                </a:effectLst>
              </a:rPr>
              <a:t>BEST IMAGE 3</a:t>
            </a:r>
          </a:p>
        </p:txBody>
      </p:sp>
      <p:sp>
        <p:nvSpPr>
          <p:cNvPr id="56" name="Rectangle 55"/>
          <p:cNvSpPr/>
          <p:nvPr/>
        </p:nvSpPr>
        <p:spPr>
          <a:xfrm>
            <a:off x="5492219" y="379629"/>
            <a:ext cx="2124799" cy="14940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2060"/>
                </a:solidFill>
              </a:rPr>
              <a:t>Edit your images using </a:t>
            </a:r>
            <a:r>
              <a:rPr lang="en-GB" sz="1000" dirty="0">
                <a:hlinkClick r:id="rId5"/>
              </a:rPr>
              <a:t>https://pixlr.com/</a:t>
            </a:r>
            <a:r>
              <a:rPr lang="en-GB" sz="1000" dirty="0"/>
              <a:t> </a:t>
            </a:r>
            <a:r>
              <a:rPr lang="en-GB" sz="1000" b="1" dirty="0">
                <a:solidFill>
                  <a:srgbClr val="002060"/>
                </a:solidFill>
              </a:rPr>
              <a:t>or use your smart phone.  (You can edit the colour, size, crop, enhance your image to make it look better)</a:t>
            </a:r>
          </a:p>
          <a:p>
            <a:pPr algn="ctr"/>
            <a:r>
              <a:rPr lang="en-GB" sz="1000" b="1" dirty="0">
                <a:solidFill>
                  <a:srgbClr val="002060"/>
                </a:solidFill>
              </a:rPr>
              <a:t>Copy and paste one of your best images here.  </a:t>
            </a:r>
          </a:p>
          <a:p>
            <a:pPr algn="ctr"/>
            <a:r>
              <a:rPr lang="en-GB" sz="1000" b="1" dirty="0">
                <a:solidFill>
                  <a:srgbClr val="002060"/>
                </a:solidFill>
              </a:rPr>
              <a:t>Explain in a few sentences why it is one of your favourites.</a:t>
            </a:r>
          </a:p>
        </p:txBody>
      </p:sp>
      <p:sp>
        <p:nvSpPr>
          <p:cNvPr id="57" name="Rectangle 56"/>
          <p:cNvSpPr/>
          <p:nvPr/>
        </p:nvSpPr>
        <p:spPr>
          <a:xfrm>
            <a:off x="7689567" y="384478"/>
            <a:ext cx="1483804" cy="14892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857" dirty="0">
                <a:solidFill>
                  <a:schemeClr val="tx1"/>
                </a:solidFill>
              </a:rPr>
              <a:t>Explain in a few sentences how you edited your image and its strengths / weaknesses</a:t>
            </a:r>
          </a:p>
          <a:p>
            <a:pPr>
              <a:defRPr/>
            </a:pPr>
            <a:endParaRPr lang="en-GB" sz="857" dirty="0">
              <a:solidFill>
                <a:schemeClr val="tx1"/>
              </a:solidFill>
            </a:endParaRPr>
          </a:p>
        </p:txBody>
      </p:sp>
      <p:sp>
        <p:nvSpPr>
          <p:cNvPr id="58" name="Rectangle 57"/>
          <p:cNvSpPr/>
          <p:nvPr/>
        </p:nvSpPr>
        <p:spPr>
          <a:xfrm>
            <a:off x="5492219" y="1959845"/>
            <a:ext cx="5175781" cy="225796"/>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tx1"/>
              </a:solidFill>
            </a:endParaRPr>
          </a:p>
        </p:txBody>
      </p:sp>
      <p:sp>
        <p:nvSpPr>
          <p:cNvPr id="59" name="Rectangle 58"/>
          <p:cNvSpPr/>
          <p:nvPr/>
        </p:nvSpPr>
        <p:spPr>
          <a:xfrm>
            <a:off x="5489402" y="1943817"/>
            <a:ext cx="938215" cy="241834"/>
          </a:xfrm>
          <a:prstGeom prst="rect">
            <a:avLst/>
          </a:prstGeom>
          <a:noFill/>
        </p:spPr>
        <p:txBody>
          <a:bodyPr wrap="none" lIns="65314" tIns="32657" rIns="65314" bIns="32657">
            <a:spAutoFit/>
          </a:bodyPr>
          <a:lstStyle/>
          <a:p>
            <a:r>
              <a:rPr lang="en-US" sz="1143" b="1" dirty="0">
                <a:ln w="0"/>
                <a:effectLst>
                  <a:outerShdw blurRad="38100" dist="19050" dir="2700000" algn="tl" rotWithShape="0">
                    <a:schemeClr val="dk1">
                      <a:alpha val="40000"/>
                    </a:schemeClr>
                  </a:outerShdw>
                </a:effectLst>
              </a:rPr>
              <a:t>FINAL IMAGE</a:t>
            </a:r>
          </a:p>
        </p:txBody>
      </p:sp>
      <p:sp>
        <p:nvSpPr>
          <p:cNvPr id="60" name="Rectangle 59"/>
          <p:cNvSpPr/>
          <p:nvPr/>
        </p:nvSpPr>
        <p:spPr>
          <a:xfrm>
            <a:off x="5561951" y="2236548"/>
            <a:ext cx="4945000" cy="343595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286" b="1" dirty="0">
                <a:solidFill>
                  <a:srgbClr val="002060"/>
                </a:solidFill>
              </a:rPr>
              <a:t>Copy and paste a large version of your best image here</a:t>
            </a:r>
            <a:r>
              <a:rPr lang="en-GB" sz="1000" b="1" dirty="0">
                <a:solidFill>
                  <a:srgbClr val="002060"/>
                </a:solidFill>
              </a:rPr>
              <a:t>.</a:t>
            </a:r>
          </a:p>
        </p:txBody>
      </p:sp>
      <p:sp>
        <p:nvSpPr>
          <p:cNvPr id="61" name="Rectangle 60"/>
          <p:cNvSpPr/>
          <p:nvPr/>
        </p:nvSpPr>
        <p:spPr>
          <a:xfrm>
            <a:off x="5561951" y="6019957"/>
            <a:ext cx="4945000" cy="7365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857" dirty="0">
                <a:solidFill>
                  <a:schemeClr val="tx1"/>
                </a:solidFill>
              </a:rPr>
              <a:t>Describe how your photo ‘shoot’ went and evaluate the strengths and weaknesses of your final image.  </a:t>
            </a:r>
          </a:p>
          <a:p>
            <a:pPr>
              <a:defRPr/>
            </a:pPr>
            <a:r>
              <a:rPr lang="en-GB" sz="857" dirty="0">
                <a:solidFill>
                  <a:schemeClr val="tx1"/>
                </a:solidFill>
              </a:rPr>
              <a:t>What would you do differently if you were to plan another photo shoot?  </a:t>
            </a:r>
          </a:p>
          <a:p>
            <a:pPr>
              <a:defRPr/>
            </a:pPr>
            <a:r>
              <a:rPr lang="en-GB" sz="857" dirty="0">
                <a:solidFill>
                  <a:schemeClr val="tx1"/>
                </a:solidFill>
              </a:rPr>
              <a:t>How well were you able to use photography? </a:t>
            </a:r>
          </a:p>
          <a:p>
            <a:pPr>
              <a:defRPr/>
            </a:pPr>
            <a:r>
              <a:rPr lang="en-GB" sz="857" dirty="0">
                <a:solidFill>
                  <a:schemeClr val="tx1"/>
                </a:solidFill>
              </a:rPr>
              <a:t>What did you learn? </a:t>
            </a:r>
          </a:p>
        </p:txBody>
      </p:sp>
      <p:sp>
        <p:nvSpPr>
          <p:cNvPr id="62" name="Rectangle 61"/>
          <p:cNvSpPr/>
          <p:nvPr/>
        </p:nvSpPr>
        <p:spPr>
          <a:xfrm>
            <a:off x="5489402" y="5724067"/>
            <a:ext cx="5175781" cy="225796"/>
          </a:xfrm>
          <a:prstGeom prst="rect">
            <a:avLst/>
          </a:prstGeom>
          <a:gradFill flip="none" rotWithShape="1">
            <a:gsLst>
              <a:gs pos="75000">
                <a:schemeClr val="accent4">
                  <a:lumMod val="60000"/>
                  <a:lumOff val="40000"/>
                </a:schemeClr>
              </a:gs>
              <a:gs pos="55000">
                <a:schemeClr val="bg1"/>
              </a:gs>
              <a:gs pos="0">
                <a:schemeClr val="bg1"/>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tx1"/>
              </a:solidFill>
            </a:endParaRPr>
          </a:p>
        </p:txBody>
      </p:sp>
      <p:sp>
        <p:nvSpPr>
          <p:cNvPr id="63" name="Rectangle 62"/>
          <p:cNvSpPr/>
          <p:nvPr/>
        </p:nvSpPr>
        <p:spPr>
          <a:xfrm>
            <a:off x="5486586" y="5708039"/>
            <a:ext cx="1771776" cy="241834"/>
          </a:xfrm>
          <a:prstGeom prst="rect">
            <a:avLst/>
          </a:prstGeom>
          <a:noFill/>
        </p:spPr>
        <p:txBody>
          <a:bodyPr wrap="none" lIns="65314" tIns="32657" rIns="65314" bIns="32657">
            <a:spAutoFit/>
          </a:bodyPr>
          <a:lstStyle/>
          <a:p>
            <a:r>
              <a:rPr lang="en-US" sz="1143" b="1" dirty="0">
                <a:ln w="0"/>
                <a:effectLst>
                  <a:outerShdw blurRad="38100" dist="19050" dir="2700000" algn="tl" rotWithShape="0">
                    <a:schemeClr val="dk1">
                      <a:alpha val="40000"/>
                    </a:schemeClr>
                  </a:outerShdw>
                </a:effectLst>
              </a:rPr>
              <a:t>FINAL IMAGE EVALUATION</a:t>
            </a:r>
          </a:p>
        </p:txBody>
      </p:sp>
      <p:sp>
        <p:nvSpPr>
          <p:cNvPr id="24"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412390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4" y="231187"/>
            <a:ext cx="3722915" cy="735464"/>
          </a:xfrm>
        </p:spPr>
        <p:txBody>
          <a:bodyPr>
            <a:normAutofit fontScale="90000"/>
          </a:bodyPr>
          <a:lstStyle/>
          <a:p>
            <a:pPr algn="ctr">
              <a:lnSpc>
                <a:spcPct val="100000"/>
              </a:lnSpc>
            </a:pPr>
            <a:r>
              <a:rPr lang="en-US" sz="2000" b="1" spc="3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GCSE Photography</a:t>
            </a:r>
            <a:r>
              <a:rPr lang="en-US" sz="2000" b="1" spc="300" dirty="0">
                <a:latin typeface="Century Gothic" panose="020B0502020202020204" pitchFamily="34" charset="0"/>
                <a:cs typeface="Arial" panose="020B0604020202020204" pitchFamily="34" charset="0"/>
              </a:rPr>
              <a:t/>
            </a:r>
            <a:br>
              <a:rPr lang="en-US" sz="2000" b="1" spc="300" dirty="0">
                <a:latin typeface="Century Gothic" panose="020B0502020202020204" pitchFamily="34" charset="0"/>
                <a:cs typeface="Arial" panose="020B0604020202020204" pitchFamily="34" charset="0"/>
              </a:rPr>
            </a:br>
            <a:r>
              <a:rPr lang="en-US" sz="2400" b="1" spc="300" dirty="0" smtClean="0">
                <a:solidFill>
                  <a:srgbClr val="FF9999"/>
                </a:solidFill>
                <a:latin typeface="Century Gothic" panose="020B0502020202020204" pitchFamily="34" charset="0"/>
                <a:cs typeface="Arial" panose="020B0604020202020204" pitchFamily="34" charset="0"/>
              </a:rPr>
              <a:t>Introductory Project</a:t>
            </a:r>
            <a:endParaRPr lang="en-GB" sz="2400" b="1" spc="300" dirty="0">
              <a:solidFill>
                <a:srgbClr val="FF9999"/>
              </a:solidFill>
              <a:latin typeface="Century Gothic" panose="020B0502020202020204" pitchFamily="34" charset="0"/>
              <a:cs typeface="Arial" panose="020B0604020202020204" pitchFamily="34" charset="0"/>
            </a:endParaRPr>
          </a:p>
        </p:txBody>
      </p:sp>
      <p:sp>
        <p:nvSpPr>
          <p:cNvPr id="12" name="TextBox 11"/>
          <p:cNvSpPr txBox="1"/>
          <p:nvPr/>
        </p:nvSpPr>
        <p:spPr>
          <a:xfrm>
            <a:off x="8107677" y="231187"/>
            <a:ext cx="3722915" cy="6801862"/>
          </a:xfrm>
          <a:prstGeom prst="rect">
            <a:avLst/>
          </a:prstGeom>
          <a:noFill/>
          <a:ln>
            <a:noFill/>
          </a:ln>
        </p:spPr>
        <p:txBody>
          <a:bodyPr wrap="square" rtlCol="0">
            <a:spAutoFit/>
          </a:bodyPr>
          <a:lstStyle/>
          <a:p>
            <a:endParaRPr lang="en-US" sz="1200" dirty="0"/>
          </a:p>
          <a:p>
            <a:endParaRPr lang="en-US" sz="1200" dirty="0" smtClean="0"/>
          </a:p>
          <a:p>
            <a:endParaRPr lang="en-US" sz="400" dirty="0"/>
          </a:p>
          <a:p>
            <a:r>
              <a:rPr lang="en-US" sz="1200" dirty="0" smtClean="0"/>
              <a:t>Write your ‘</a:t>
            </a:r>
            <a:r>
              <a:rPr lang="en-US" sz="1200" b="1" dirty="0" smtClean="0"/>
              <a:t>Shoot Plan</a:t>
            </a:r>
            <a:r>
              <a:rPr lang="en-US" sz="1200" dirty="0" smtClean="0"/>
              <a:t>’ that explains how you will set up your photography mirror shoot.  Consider what props, </a:t>
            </a:r>
            <a:r>
              <a:rPr lang="en-US" sz="1200" b="1" dirty="0" smtClean="0"/>
              <a:t>lighting, location, backgrounds, compositional elements </a:t>
            </a:r>
            <a:r>
              <a:rPr lang="en-US" sz="1200" dirty="0" smtClean="0"/>
              <a:t>and</a:t>
            </a:r>
            <a:r>
              <a:rPr lang="en-US" sz="1200" b="1" dirty="0" smtClean="0"/>
              <a:t> viewpoints</a:t>
            </a:r>
            <a:r>
              <a:rPr lang="en-US" sz="1200" dirty="0" smtClean="0"/>
              <a:t> you might use.  Type up your ‘Shoot Plan’ on your A3 PowerPoint &amp; save.  </a:t>
            </a:r>
          </a:p>
          <a:p>
            <a:endParaRPr lang="en-US" sz="1200" dirty="0" smtClean="0"/>
          </a:p>
          <a:p>
            <a:endParaRPr lang="en-US" sz="1200" dirty="0" smtClean="0"/>
          </a:p>
          <a:p>
            <a:endParaRPr lang="en-US" sz="1200" dirty="0"/>
          </a:p>
          <a:p>
            <a:r>
              <a:rPr lang="en-US" sz="1200" dirty="0" smtClean="0"/>
              <a:t>Take your </a:t>
            </a:r>
            <a:r>
              <a:rPr lang="en-US" sz="1200" b="1" dirty="0" smtClean="0"/>
              <a:t>shoot</a:t>
            </a:r>
            <a:r>
              <a:rPr lang="en-US" sz="1200" dirty="0" smtClean="0"/>
              <a:t> of at least </a:t>
            </a:r>
            <a:r>
              <a:rPr lang="en-US" sz="1200" b="1" dirty="0" smtClean="0"/>
              <a:t>20 photographs</a:t>
            </a:r>
            <a:r>
              <a:rPr lang="en-US" sz="1200" dirty="0" smtClean="0"/>
              <a:t>.  Download these onto your computer and print screen (Ctrl+PrtScr) them onto your A3 PowerPoint slide &amp; save.</a:t>
            </a:r>
          </a:p>
          <a:p>
            <a:endParaRPr lang="en-US" sz="1200" dirty="0" smtClean="0"/>
          </a:p>
          <a:p>
            <a:endParaRPr lang="en-US" sz="1200" dirty="0" smtClean="0"/>
          </a:p>
          <a:p>
            <a:endParaRPr lang="en-US" sz="1200" dirty="0"/>
          </a:p>
          <a:p>
            <a:endParaRPr lang="en-US" sz="1200" dirty="0"/>
          </a:p>
          <a:p>
            <a:endParaRPr lang="en-US" sz="1200" dirty="0" smtClean="0"/>
          </a:p>
          <a:p>
            <a:endParaRPr lang="en-US" sz="1200" dirty="0"/>
          </a:p>
          <a:p>
            <a:endParaRPr lang="en-US" sz="1200" dirty="0"/>
          </a:p>
          <a:p>
            <a:endParaRPr lang="en-US" sz="1200" dirty="0" smtClean="0"/>
          </a:p>
          <a:p>
            <a:r>
              <a:rPr lang="en-US" sz="1200" dirty="0" smtClean="0"/>
              <a:t>Select the </a:t>
            </a:r>
            <a:r>
              <a:rPr lang="en-US" sz="1200" b="1" dirty="0" smtClean="0"/>
              <a:t>3 best images</a:t>
            </a:r>
            <a:r>
              <a:rPr lang="en-US" sz="1200" dirty="0" smtClean="0"/>
              <a:t> from your shoot then edit using </a:t>
            </a:r>
            <a:r>
              <a:rPr lang="en-GB" sz="1200" dirty="0" smtClean="0">
                <a:hlinkClick r:id="rId2"/>
              </a:rPr>
              <a:t>www.pixlr.com</a:t>
            </a:r>
            <a:r>
              <a:rPr lang="en-GB" sz="1200" dirty="0" smtClean="0"/>
              <a:t> or your own software.  Add these images to your A3 PowerPoint &amp; save.</a:t>
            </a:r>
          </a:p>
          <a:p>
            <a:pPr algn="ctr"/>
            <a:r>
              <a:rPr lang="en-US" sz="1200" b="1" dirty="0" smtClean="0"/>
              <a:t>TOP TIP:  TAKE SCREEN SHOTS OF YOUR EDITING BY PRINT SCREENING YOUR WORK (Ctrl+PrtScr)</a:t>
            </a:r>
          </a:p>
          <a:p>
            <a:pPr algn="ctr"/>
            <a:endParaRPr lang="en-US" sz="1200" b="1" dirty="0"/>
          </a:p>
          <a:p>
            <a:pPr algn="ctr"/>
            <a:endParaRPr lang="en-US" sz="1200" b="1" dirty="0" smtClean="0"/>
          </a:p>
          <a:p>
            <a:pPr algn="ctr"/>
            <a:endParaRPr lang="en-US" sz="1200" b="1" dirty="0"/>
          </a:p>
          <a:p>
            <a:r>
              <a:rPr lang="en-US" sz="1200" dirty="0" smtClean="0"/>
              <a:t>Describe how your ‘shoot’ went and </a:t>
            </a:r>
            <a:r>
              <a:rPr lang="en-US" sz="1200" b="1" dirty="0" smtClean="0"/>
              <a:t>evaluate</a:t>
            </a:r>
            <a:r>
              <a:rPr lang="en-US" sz="1200" dirty="0" smtClean="0"/>
              <a:t> the strengths and weaknesses of your final images.  What would you do next if you were to plan another shoot?  How well were you able to use mirror photography?  What did you learn?  Add to your A3 PowerPoint, save and upload to </a:t>
            </a:r>
            <a:r>
              <a:rPr lang="en-US" sz="1200" b="1" dirty="0" smtClean="0"/>
              <a:t>Class-Charts</a:t>
            </a:r>
            <a:r>
              <a:rPr lang="en-US" sz="1200" dirty="0" smtClean="0"/>
              <a:t>.</a:t>
            </a:r>
          </a:p>
        </p:txBody>
      </p:sp>
      <p:sp>
        <p:nvSpPr>
          <p:cNvPr id="13" name="TextBox 12"/>
          <p:cNvSpPr txBox="1"/>
          <p:nvPr/>
        </p:nvSpPr>
        <p:spPr>
          <a:xfrm>
            <a:off x="4206225" y="231187"/>
            <a:ext cx="3722915" cy="6186309"/>
          </a:xfrm>
          <a:prstGeom prst="rect">
            <a:avLst/>
          </a:prstGeom>
          <a:noFill/>
          <a:ln>
            <a:noFill/>
          </a:ln>
        </p:spPr>
        <p:txBody>
          <a:bodyPr wrap="square" rtlCol="0">
            <a:spAutoFit/>
          </a:bodyPr>
          <a:lstStyle/>
          <a:p>
            <a:r>
              <a:rPr lang="en-US" sz="1200" dirty="0">
                <a:latin typeface="Verdana" panose="020B0604030504040204" pitchFamily="34" charset="0"/>
                <a:ea typeface="Verdana" panose="020B0604030504040204" pitchFamily="34" charset="0"/>
              </a:rPr>
              <a:t>Enter Text here …</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GB" sz="1200" dirty="0"/>
          </a:p>
        </p:txBody>
      </p:sp>
      <p:sp>
        <p:nvSpPr>
          <p:cNvPr id="14" name="TextBox 13"/>
          <p:cNvSpPr txBox="1"/>
          <p:nvPr/>
        </p:nvSpPr>
        <p:spPr>
          <a:xfrm>
            <a:off x="304784" y="1062514"/>
            <a:ext cx="3722915" cy="3785652"/>
          </a:xfrm>
          <a:prstGeom prst="rect">
            <a:avLst/>
          </a:prstGeom>
          <a:noFill/>
          <a:ln>
            <a:noFill/>
          </a:ln>
        </p:spPr>
        <p:txBody>
          <a:bodyPr wrap="square" rtlCol="0">
            <a:spAutoFit/>
          </a:bodyPr>
          <a:lstStyle/>
          <a:p>
            <a:r>
              <a:rPr lang="en-US" sz="1200" dirty="0" smtClean="0"/>
              <a:t>To prepare yourselves for the start of your </a:t>
            </a:r>
            <a:r>
              <a:rPr lang="en-US" sz="1200" b="1" dirty="0" smtClean="0"/>
              <a:t>Photography</a:t>
            </a:r>
            <a:r>
              <a:rPr lang="en-US" sz="1200" dirty="0" smtClean="0"/>
              <a:t> </a:t>
            </a:r>
            <a:r>
              <a:rPr lang="en-US" sz="1200" b="1" dirty="0" smtClean="0"/>
              <a:t>GCSE</a:t>
            </a:r>
            <a:r>
              <a:rPr lang="en-US" sz="1200" dirty="0" smtClean="0"/>
              <a:t> we would like you to complete the following </a:t>
            </a:r>
            <a:r>
              <a:rPr lang="en-US" sz="1200" b="1" dirty="0" smtClean="0"/>
              <a:t>three</a:t>
            </a:r>
            <a:r>
              <a:rPr lang="en-US" sz="1200" dirty="0" smtClean="0"/>
              <a:t> </a:t>
            </a:r>
            <a:r>
              <a:rPr lang="en-US" sz="1200" b="1" dirty="0" smtClean="0"/>
              <a:t>tasks</a:t>
            </a:r>
            <a:r>
              <a:rPr lang="en-US" sz="1200" dirty="0" smtClean="0"/>
              <a:t> over June, July and in your Summer Holidays. </a:t>
            </a:r>
          </a:p>
          <a:p>
            <a:endParaRPr lang="en-US" sz="1200" dirty="0"/>
          </a:p>
          <a:p>
            <a:r>
              <a:rPr lang="en-US" sz="1200" dirty="0" smtClean="0"/>
              <a:t>You have chosen </a:t>
            </a:r>
            <a:r>
              <a:rPr lang="en-US" sz="1200" b="1" dirty="0" smtClean="0"/>
              <a:t>Photography</a:t>
            </a:r>
            <a:r>
              <a:rPr lang="en-US" sz="1200" dirty="0" smtClean="0"/>
              <a:t> and we hope that you will be as </a:t>
            </a:r>
            <a:r>
              <a:rPr lang="en-US" sz="1200" b="1" dirty="0" smtClean="0"/>
              <a:t>passionate</a:t>
            </a:r>
            <a:r>
              <a:rPr lang="en-US" sz="1200" dirty="0" smtClean="0"/>
              <a:t> about the subject as we are. This means that we expect you to show dedication by completing the following tasks to the </a:t>
            </a:r>
            <a:r>
              <a:rPr lang="en-US" sz="1200" b="1" dirty="0" smtClean="0"/>
              <a:t>best of your ability </a:t>
            </a:r>
            <a:r>
              <a:rPr lang="en-US" sz="1200" dirty="0" smtClean="0"/>
              <a:t>and then submit them on </a:t>
            </a:r>
            <a:r>
              <a:rPr lang="en-US" sz="1200" b="1" dirty="0" smtClean="0"/>
              <a:t>Class-Charts</a:t>
            </a:r>
            <a:r>
              <a:rPr lang="en-US" sz="1200" dirty="0" smtClean="0"/>
              <a:t> ready for your first lesson in September. </a:t>
            </a:r>
          </a:p>
          <a:p>
            <a:endParaRPr lang="en-US" sz="1200" dirty="0"/>
          </a:p>
          <a:p>
            <a:r>
              <a:rPr lang="en-US" sz="1200" dirty="0" smtClean="0"/>
              <a:t>Each project should take </a:t>
            </a:r>
            <a:r>
              <a:rPr lang="en-US" sz="1200" b="1" dirty="0" smtClean="0"/>
              <a:t>A MINIMUM OF FOUR HOURS OF YOUR TIME</a:t>
            </a:r>
            <a:r>
              <a:rPr lang="en-US" sz="1200" dirty="0" smtClean="0"/>
              <a:t>.  Please email me if you have problems to </a:t>
            </a:r>
            <a:r>
              <a:rPr lang="en-US" sz="1200" dirty="0" smtClean="0">
                <a:hlinkClick r:id="rId3"/>
              </a:rPr>
              <a:t>g.morris@penworthamgirls.lancs.sch.uk</a:t>
            </a:r>
            <a:r>
              <a:rPr lang="en-US" sz="1200" dirty="0" smtClean="0"/>
              <a:t>.</a:t>
            </a:r>
            <a:endParaRPr lang="en-US" sz="1200" dirty="0" smtClean="0">
              <a:latin typeface="Verdana" panose="020B0604030504040204" pitchFamily="34" charset="0"/>
              <a:ea typeface="Verdana" panose="020B0604030504040204" pitchFamily="34" charset="0"/>
            </a:endParaRPr>
          </a:p>
          <a:p>
            <a:endParaRPr lang="en-US" sz="1200" dirty="0">
              <a:latin typeface="Verdana" panose="020B0604030504040204" pitchFamily="34" charset="0"/>
              <a:ea typeface="Verdana" panose="020B0604030504040204" pitchFamily="34" charset="0"/>
            </a:endParaRPr>
          </a:p>
          <a:p>
            <a:r>
              <a:rPr lang="en-US" sz="1200" dirty="0" smtClean="0"/>
              <a:t>When PRESENTING your work, you need to set up a PowerPoint slide to </a:t>
            </a:r>
            <a:r>
              <a:rPr lang="en-US" sz="1200" b="1" dirty="0" smtClean="0"/>
              <a:t>A3 size.</a:t>
            </a:r>
            <a:r>
              <a:rPr lang="en-US" sz="1200" dirty="0" smtClean="0"/>
              <a:t>  </a:t>
            </a:r>
            <a:r>
              <a:rPr lang="en-US" sz="1200" u="sng" dirty="0" smtClean="0"/>
              <a:t>You must </a:t>
            </a:r>
            <a:r>
              <a:rPr lang="en-US" sz="1200" b="1" u="sng" dirty="0" smtClean="0"/>
              <a:t>not</a:t>
            </a:r>
            <a:r>
              <a:rPr lang="en-US" sz="1200" u="sng" dirty="0" smtClean="0"/>
              <a:t> hand write – </a:t>
            </a:r>
            <a:r>
              <a:rPr lang="en-US" sz="1200" dirty="0" smtClean="0"/>
              <a:t>all annotation is to be </a:t>
            </a:r>
            <a:r>
              <a:rPr lang="en-US" sz="1200" b="1" dirty="0" smtClean="0"/>
              <a:t>typed up using size 12 font only</a:t>
            </a:r>
            <a:r>
              <a:rPr lang="en-US" sz="1200" dirty="0" smtClean="0"/>
              <a:t>.  </a:t>
            </a:r>
            <a:r>
              <a:rPr lang="en-US" sz="1200" b="1" dirty="0" smtClean="0"/>
              <a:t>Headings can be in size 16 font</a:t>
            </a:r>
            <a:r>
              <a:rPr lang="en-US" sz="1200" dirty="0" smtClean="0"/>
              <a:t>.  Please choose a </a:t>
            </a:r>
            <a:r>
              <a:rPr lang="en-US" sz="1200" b="1" dirty="0" smtClean="0"/>
              <a:t>professional typeface</a:t>
            </a:r>
            <a:r>
              <a:rPr lang="en-US" sz="1200" dirty="0" smtClean="0"/>
              <a:t> (or font) that is </a:t>
            </a:r>
            <a:r>
              <a:rPr lang="en-US" sz="1200" b="1" dirty="0" smtClean="0"/>
              <a:t>legible</a:t>
            </a:r>
            <a:r>
              <a:rPr lang="en-US" sz="1200" dirty="0" smtClean="0"/>
              <a:t> (readable).</a:t>
            </a:r>
          </a:p>
        </p:txBody>
      </p:sp>
      <p:sp>
        <p:nvSpPr>
          <p:cNvPr id="15" name="Rectangle 14"/>
          <p:cNvSpPr/>
          <p:nvPr/>
        </p:nvSpPr>
        <p:spPr>
          <a:xfrm>
            <a:off x="304773" y="4939607"/>
            <a:ext cx="3722915" cy="444137"/>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1: CREATE 2</a:t>
            </a:r>
            <a:r>
              <a:rPr lang="en-US" sz="2000" b="1" baseline="30000" dirty="0" smtClean="0">
                <a:solidFill>
                  <a:schemeClr val="tx1"/>
                </a:solidFill>
                <a:latin typeface="Century Gothic" panose="020B0502020202020204" pitchFamily="34" charset="0"/>
                <a:cs typeface="Calibri Light" panose="020F0302020204030204" pitchFamily="34" charset="0"/>
              </a:rPr>
              <a:t>nd</a:t>
            </a:r>
            <a:r>
              <a:rPr lang="en-US" sz="2000" b="1" dirty="0" smtClean="0">
                <a:solidFill>
                  <a:schemeClr val="tx1"/>
                </a:solidFill>
                <a:latin typeface="Century Gothic" panose="020B0502020202020204" pitchFamily="34" charset="0"/>
                <a:cs typeface="Calibri Light" panose="020F0302020204030204" pitchFamily="34" charset="0"/>
              </a:rPr>
              <a:t> A3 SHEET </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17" name="TextBox 16"/>
          <p:cNvSpPr txBox="1"/>
          <p:nvPr/>
        </p:nvSpPr>
        <p:spPr>
          <a:xfrm>
            <a:off x="304773" y="5388166"/>
            <a:ext cx="3722915" cy="1015663"/>
          </a:xfrm>
          <a:prstGeom prst="rect">
            <a:avLst/>
          </a:prstGeom>
          <a:noFill/>
          <a:ln>
            <a:noFill/>
          </a:ln>
        </p:spPr>
        <p:txBody>
          <a:bodyPr wrap="square" rtlCol="0">
            <a:spAutoFit/>
          </a:bodyPr>
          <a:lstStyle/>
          <a:p>
            <a:r>
              <a:rPr lang="en-US" sz="1200" dirty="0" smtClean="0"/>
              <a:t>Create a 2</a:t>
            </a:r>
            <a:r>
              <a:rPr lang="en-US" sz="1200" baseline="30000" dirty="0" smtClean="0"/>
              <a:t>nd</a:t>
            </a:r>
            <a:r>
              <a:rPr lang="en-US" sz="1200" dirty="0" smtClean="0"/>
              <a:t> sheet on your PowerPoint.  Save your PowerPoint as SummerProjectYourName.  </a:t>
            </a:r>
          </a:p>
          <a:p>
            <a:endParaRPr lang="en-US" sz="1200" dirty="0"/>
          </a:p>
          <a:p>
            <a:r>
              <a:rPr lang="en-US" sz="1200" dirty="0" smtClean="0"/>
              <a:t>Using a computer is a major part of GCSE Photography so it is important to get used to using one regularly.  </a:t>
            </a:r>
          </a:p>
        </p:txBody>
      </p:sp>
      <p:sp>
        <p:nvSpPr>
          <p:cNvPr id="20" name="Rectangle 19"/>
          <p:cNvSpPr/>
          <p:nvPr/>
        </p:nvSpPr>
        <p:spPr>
          <a:xfrm>
            <a:off x="4206214" y="231187"/>
            <a:ext cx="3722915" cy="444137"/>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tx1"/>
                </a:solidFill>
                <a:latin typeface="Century Gothic" panose="020B0502020202020204" pitchFamily="34" charset="0"/>
                <a:cs typeface="Calibri Light" panose="020F0302020204030204" pitchFamily="34" charset="0"/>
              </a:rPr>
              <a:t>Task </a:t>
            </a:r>
            <a:r>
              <a:rPr lang="en-US" sz="1900" b="1" dirty="0" smtClean="0">
                <a:solidFill>
                  <a:schemeClr val="tx1"/>
                </a:solidFill>
                <a:latin typeface="Century Gothic" panose="020B0502020202020204" pitchFamily="34" charset="0"/>
                <a:cs typeface="Calibri Light" panose="020F0302020204030204" pitchFamily="34" charset="0"/>
              </a:rPr>
              <a:t>2: TECHNIQUE RESEARCH</a:t>
            </a:r>
            <a:endParaRPr lang="en-GB" sz="1900" b="1" dirty="0">
              <a:solidFill>
                <a:schemeClr val="tx1"/>
              </a:solidFill>
              <a:latin typeface="Century Gothic" panose="020B0502020202020204" pitchFamily="34" charset="0"/>
              <a:cs typeface="Calibri Light" panose="020F0302020204030204" pitchFamily="34" charset="0"/>
            </a:endParaRPr>
          </a:p>
        </p:txBody>
      </p:sp>
      <p:sp>
        <p:nvSpPr>
          <p:cNvPr id="21" name="TextBox 20"/>
          <p:cNvSpPr txBox="1"/>
          <p:nvPr/>
        </p:nvSpPr>
        <p:spPr>
          <a:xfrm>
            <a:off x="4206215" y="649871"/>
            <a:ext cx="3722915" cy="6186309"/>
          </a:xfrm>
          <a:prstGeom prst="rect">
            <a:avLst/>
          </a:prstGeom>
          <a:noFill/>
          <a:ln>
            <a:noFill/>
          </a:ln>
        </p:spPr>
        <p:txBody>
          <a:bodyPr wrap="square" rtlCol="0">
            <a:spAutoFit/>
          </a:bodyPr>
          <a:lstStyle/>
          <a:p>
            <a:r>
              <a:rPr lang="en-US" sz="1200" b="1" dirty="0" smtClean="0"/>
              <a:t>Reflection photography</a:t>
            </a:r>
            <a:r>
              <a:rPr lang="en-US" sz="1200" dirty="0" smtClean="0"/>
              <a:t>, also referred to as </a:t>
            </a:r>
            <a:r>
              <a:rPr lang="en-US" sz="1200" b="1" dirty="0" smtClean="0"/>
              <a:t>mirror photography,</a:t>
            </a:r>
            <a:r>
              <a:rPr lang="en-US" sz="1200" dirty="0" smtClean="0"/>
              <a:t> is when you use </a:t>
            </a:r>
            <a:r>
              <a:rPr lang="en-US" sz="1200" b="1" dirty="0" smtClean="0"/>
              <a:t>reflective</a:t>
            </a:r>
            <a:r>
              <a:rPr lang="en-US" sz="1200" dirty="0" smtClean="0"/>
              <a:t> surfaces, such as a mirror or water to create an artistic echo of a scene. This type of photography can add an interesting effects to your </a:t>
            </a:r>
            <a:r>
              <a:rPr lang="en-US" sz="1200" b="1" dirty="0" smtClean="0"/>
              <a:t>portraiture</a:t>
            </a:r>
            <a:r>
              <a:rPr lang="en-US" sz="1200" dirty="0" smtClean="0"/>
              <a:t> shoots.</a:t>
            </a:r>
          </a:p>
          <a:p>
            <a:endParaRPr lang="en-US" sz="1200" dirty="0"/>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r>
              <a:rPr lang="en-US" sz="1200" dirty="0" smtClean="0"/>
              <a:t>Reflections in surfaces such as water, mirror glass, windows and metallic objects are sometimes recorded by photographers and filmmakers to create </a:t>
            </a:r>
            <a:r>
              <a:rPr lang="en-US" sz="1200" b="1" dirty="0" smtClean="0"/>
              <a:t>distorted</a:t>
            </a:r>
            <a:r>
              <a:rPr lang="en-US" sz="1200" dirty="0" smtClean="0"/>
              <a:t> images or to frame a view. </a:t>
            </a:r>
          </a:p>
          <a:p>
            <a:endParaRPr lang="en-US" sz="1200" dirty="0"/>
          </a:p>
          <a:p>
            <a:r>
              <a:rPr lang="en-US" sz="1200" dirty="0" smtClean="0"/>
              <a:t>Research examples of ‘</a:t>
            </a:r>
            <a:r>
              <a:rPr lang="en-US" sz="1200" b="1" dirty="0" smtClean="0"/>
              <a:t>Mirror Photography</a:t>
            </a:r>
            <a:r>
              <a:rPr lang="en-US" sz="1200" dirty="0" smtClean="0"/>
              <a:t>’ or </a:t>
            </a:r>
            <a:r>
              <a:rPr lang="en-US" sz="1200" b="1" dirty="0" smtClean="0"/>
              <a:t>‘Reflection Photography’ </a:t>
            </a:r>
            <a:r>
              <a:rPr lang="en-US" sz="1200" dirty="0" smtClean="0"/>
              <a:t>using Pinterest &amp; Google. Choose 12 of your favourite </a:t>
            </a:r>
            <a:r>
              <a:rPr lang="en-US" sz="1200" b="1" dirty="0" smtClean="0"/>
              <a:t>inspirational</a:t>
            </a:r>
            <a:r>
              <a:rPr lang="en-US" sz="1200" dirty="0" smtClean="0"/>
              <a:t> images to create an </a:t>
            </a:r>
            <a:r>
              <a:rPr lang="en-US" sz="1200" b="1" dirty="0" smtClean="0"/>
              <a:t>IMAGE BANK </a:t>
            </a:r>
            <a:r>
              <a:rPr lang="en-US" sz="1200" dirty="0" smtClean="0"/>
              <a:t>then collage them together using </a:t>
            </a:r>
            <a:r>
              <a:rPr lang="en-GB" sz="1200" dirty="0" smtClean="0">
                <a:hlinkClick r:id="rId4"/>
              </a:rPr>
              <a:t>www.photocollage.com/</a:t>
            </a:r>
            <a:r>
              <a:rPr lang="en-GB" sz="1200" dirty="0" smtClean="0"/>
              <a:t>.  Add to your A3 PowerPoint sheet &amp; save.</a:t>
            </a:r>
          </a:p>
          <a:p>
            <a:r>
              <a:rPr lang="en-US" sz="1200" dirty="0" smtClean="0"/>
              <a:t>  </a:t>
            </a:r>
          </a:p>
          <a:p>
            <a:r>
              <a:rPr lang="en-US" sz="1200" dirty="0" smtClean="0"/>
              <a:t>Research </a:t>
            </a:r>
            <a:r>
              <a:rPr lang="en-US" sz="1200" b="1" dirty="0" smtClean="0"/>
              <a:t>techniques</a:t>
            </a:r>
            <a:r>
              <a:rPr lang="en-US" sz="1200" dirty="0" smtClean="0"/>
              <a:t> on how to create </a:t>
            </a:r>
            <a:r>
              <a:rPr lang="en-US" sz="1200" b="1" dirty="0" smtClean="0"/>
              <a:t>‘Mirror Photography’</a:t>
            </a:r>
            <a:r>
              <a:rPr lang="en-US" sz="1200" dirty="0" smtClean="0"/>
              <a:t> on </a:t>
            </a:r>
            <a:r>
              <a:rPr lang="en-US" sz="1200" b="1" dirty="0" smtClean="0"/>
              <a:t>YouTube</a:t>
            </a:r>
            <a:r>
              <a:rPr lang="en-US" sz="1200" dirty="0" smtClean="0"/>
              <a:t>.  Choose your favourite technique, type it up on your A3 PowerPoint and include images on how to create this technique.  Save</a:t>
            </a:r>
            <a:r>
              <a:rPr lang="en-US" sz="1200" dirty="0"/>
              <a:t> </a:t>
            </a:r>
            <a:r>
              <a:rPr lang="en-US" sz="1200" dirty="0" smtClean="0"/>
              <a:t>your work.</a:t>
            </a:r>
          </a:p>
          <a:p>
            <a:r>
              <a:rPr lang="en-US" sz="1200" dirty="0" smtClean="0"/>
              <a:t>Here are some examples </a:t>
            </a:r>
            <a:r>
              <a:rPr lang="en-GB" sz="1200" dirty="0" smtClean="0">
                <a:hlinkClick r:id="rId5"/>
              </a:rPr>
              <a:t>https://www.youtube.com/watch?v=fvcUGlwonww</a:t>
            </a:r>
            <a:r>
              <a:rPr lang="en-US" sz="1200" dirty="0" smtClean="0"/>
              <a:t>  </a:t>
            </a:r>
            <a:endParaRPr lang="en-US" sz="1200" dirty="0"/>
          </a:p>
        </p:txBody>
      </p:sp>
      <p:sp>
        <p:nvSpPr>
          <p:cNvPr id="23" name="Rectangle 22"/>
          <p:cNvSpPr/>
          <p:nvPr/>
        </p:nvSpPr>
        <p:spPr>
          <a:xfrm>
            <a:off x="8107644" y="243896"/>
            <a:ext cx="3722915" cy="444137"/>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3: PLAN</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4" name="Rectangle 23"/>
          <p:cNvSpPr/>
          <p:nvPr/>
        </p:nvSpPr>
        <p:spPr>
          <a:xfrm>
            <a:off x="8107636" y="1655692"/>
            <a:ext cx="3722915" cy="444137"/>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4: CREATE</a:t>
            </a:r>
            <a:endParaRPr lang="en-GB" sz="2000" b="1" dirty="0">
              <a:solidFill>
                <a:schemeClr val="tx1"/>
              </a:solidFill>
              <a:latin typeface="Century Gothic" panose="020B0502020202020204" pitchFamily="34" charset="0"/>
              <a:cs typeface="Calibri Light" panose="020F0302020204030204" pitchFamily="34" charset="0"/>
            </a:endParaRPr>
          </a:p>
        </p:txBody>
      </p:sp>
      <p:pic>
        <p:nvPicPr>
          <p:cNvPr id="1028" name="Picture 4" descr="The easy way to print a contact sheet of photos in Windows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87363" y="2772976"/>
            <a:ext cx="2210709" cy="127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Rectangle 28"/>
          <p:cNvSpPr/>
          <p:nvPr/>
        </p:nvSpPr>
        <p:spPr>
          <a:xfrm>
            <a:off x="8107635" y="5165436"/>
            <a:ext cx="3722915" cy="444137"/>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5: EVALUATE</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1848849" y="1846458"/>
            <a:ext cx="4067034" cy="369332"/>
          </a:xfrm>
          <a:prstGeom prst="rect">
            <a:avLst/>
          </a:prstGeom>
          <a:solidFill>
            <a:srgbClr val="FF9999">
              <a:alpha val="20000"/>
            </a:srgbClr>
          </a:solidFill>
        </p:spPr>
        <p:txBody>
          <a:bodyPr wrap="square" rtlCol="0">
            <a:spAutoFit/>
          </a:bodyPr>
          <a:lstStyle/>
          <a:p>
            <a:r>
              <a:rPr lang="en-US" dirty="0" smtClean="0"/>
              <a:t>MIRROR PHOTOGRAPHY / PORTRAITURE</a:t>
            </a:r>
            <a:endParaRPr lang="en-GB" dirty="0"/>
          </a:p>
        </p:txBody>
      </p:sp>
      <p:grpSp>
        <p:nvGrpSpPr>
          <p:cNvPr id="3" name="Group 2"/>
          <p:cNvGrpSpPr/>
          <p:nvPr/>
        </p:nvGrpSpPr>
        <p:grpSpPr>
          <a:xfrm>
            <a:off x="4206175" y="1655691"/>
            <a:ext cx="3722954" cy="1552729"/>
            <a:chOff x="-4382237" y="-2608421"/>
            <a:chExt cx="18185225" cy="5671718"/>
          </a:xfrm>
        </p:grpSpPr>
        <p:pic>
          <p:nvPicPr>
            <p:cNvPr id="2052" name="Picture 4" descr="9 Impressive Mirror Photography Ideas to Try Yoursel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607" y="-2589827"/>
              <a:ext cx="9753600" cy="56531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moke &amp; Mirrors / Elizaveta Porodina – ARTP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9238" y="-2575504"/>
              <a:ext cx="714375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rrors in Photography: 6 Ide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2237" y="-2608421"/>
              <a:ext cx="5429250" cy="5671717"/>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390689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4" y="231187"/>
            <a:ext cx="3722915" cy="735464"/>
          </a:xfrm>
        </p:spPr>
        <p:txBody>
          <a:bodyPr>
            <a:normAutofit fontScale="90000"/>
          </a:bodyPr>
          <a:lstStyle/>
          <a:p>
            <a:pPr algn="ctr">
              <a:lnSpc>
                <a:spcPct val="100000"/>
              </a:lnSpc>
            </a:pPr>
            <a:r>
              <a:rPr lang="en-US" sz="2000" b="1" spc="3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GCSE Photography</a:t>
            </a:r>
            <a:r>
              <a:rPr lang="en-US" sz="2000" b="1" spc="300" dirty="0">
                <a:latin typeface="Century Gothic" panose="020B0502020202020204" pitchFamily="34" charset="0"/>
                <a:cs typeface="Arial" panose="020B0604020202020204" pitchFamily="34" charset="0"/>
              </a:rPr>
              <a:t/>
            </a:r>
            <a:br>
              <a:rPr lang="en-US" sz="2000" b="1" spc="300" dirty="0">
                <a:latin typeface="Century Gothic" panose="020B0502020202020204" pitchFamily="34" charset="0"/>
                <a:cs typeface="Arial" panose="020B0604020202020204" pitchFamily="34" charset="0"/>
              </a:rPr>
            </a:br>
            <a:r>
              <a:rPr lang="en-US" sz="2400" b="1" spc="300" dirty="0" smtClean="0">
                <a:solidFill>
                  <a:srgbClr val="99FFCC"/>
                </a:solidFill>
                <a:latin typeface="Century Gothic" panose="020B0502020202020204" pitchFamily="34" charset="0"/>
                <a:cs typeface="Arial" panose="020B0604020202020204" pitchFamily="34" charset="0"/>
              </a:rPr>
              <a:t>Introductory Project</a:t>
            </a:r>
            <a:endParaRPr lang="en-GB" sz="2400" b="1" spc="300" dirty="0">
              <a:solidFill>
                <a:srgbClr val="99FFCC"/>
              </a:solidFill>
              <a:latin typeface="Century Gothic" panose="020B0502020202020204" pitchFamily="34" charset="0"/>
              <a:cs typeface="Arial" panose="020B0604020202020204" pitchFamily="34" charset="0"/>
            </a:endParaRPr>
          </a:p>
        </p:txBody>
      </p:sp>
      <p:sp>
        <p:nvSpPr>
          <p:cNvPr id="12" name="TextBox 11"/>
          <p:cNvSpPr txBox="1"/>
          <p:nvPr/>
        </p:nvSpPr>
        <p:spPr>
          <a:xfrm>
            <a:off x="8107677" y="231187"/>
            <a:ext cx="3722915" cy="6432530"/>
          </a:xfrm>
          <a:prstGeom prst="rect">
            <a:avLst/>
          </a:prstGeom>
          <a:noFill/>
          <a:ln>
            <a:noFill/>
          </a:ln>
        </p:spPr>
        <p:txBody>
          <a:bodyPr wrap="square" rtlCol="0">
            <a:spAutoFit/>
          </a:bodyPr>
          <a:lstStyle/>
          <a:p>
            <a:endParaRPr lang="en-US" sz="1200" dirty="0"/>
          </a:p>
          <a:p>
            <a:endParaRPr lang="en-US" sz="1200" dirty="0" smtClean="0"/>
          </a:p>
          <a:p>
            <a:endParaRPr lang="en-US" sz="400" dirty="0"/>
          </a:p>
          <a:p>
            <a:r>
              <a:rPr lang="en-US" sz="1200" dirty="0" smtClean="0"/>
              <a:t>Write your ‘</a:t>
            </a:r>
            <a:r>
              <a:rPr lang="en-US" sz="1200" b="1" dirty="0" smtClean="0"/>
              <a:t>Shoot Plan</a:t>
            </a:r>
            <a:r>
              <a:rPr lang="en-US" sz="1200" dirty="0" smtClean="0"/>
              <a:t>’ that explains how you will set up your </a:t>
            </a:r>
            <a:r>
              <a:rPr lang="en-US" sz="1200" b="1" dirty="0" smtClean="0"/>
              <a:t>texture walk</a:t>
            </a:r>
            <a:r>
              <a:rPr lang="en-US" sz="1200" dirty="0" smtClean="0"/>
              <a:t> (indoors or outdoors).  Bring a tripod or make a </a:t>
            </a:r>
            <a:r>
              <a:rPr lang="en-US" sz="1200" dirty="0" smtClean="0">
                <a:hlinkClick r:id="rId2"/>
              </a:rPr>
              <a:t>DIY tripod </a:t>
            </a:r>
            <a:r>
              <a:rPr lang="en-US" sz="1200" dirty="0" smtClean="0"/>
              <a:t>to stabilise your images.  Type up your ‘Shoot Plan’ on your A3 PowerPoint &amp; save.  </a:t>
            </a:r>
          </a:p>
          <a:p>
            <a:endParaRPr lang="en-US" sz="1200" dirty="0" smtClean="0"/>
          </a:p>
          <a:p>
            <a:endParaRPr lang="en-US" sz="1200" dirty="0" smtClean="0"/>
          </a:p>
          <a:p>
            <a:endParaRPr lang="en-US" sz="1200" dirty="0"/>
          </a:p>
          <a:p>
            <a:r>
              <a:rPr lang="en-US" sz="1200" dirty="0" smtClean="0"/>
              <a:t>Take your </a:t>
            </a:r>
            <a:r>
              <a:rPr lang="en-US" sz="1200" b="1" dirty="0" smtClean="0"/>
              <a:t>shoot</a:t>
            </a:r>
            <a:r>
              <a:rPr lang="en-US" sz="1200" dirty="0" smtClean="0"/>
              <a:t> of at least </a:t>
            </a:r>
            <a:r>
              <a:rPr lang="en-US" sz="1200" b="1" dirty="0" smtClean="0"/>
              <a:t>20 photographs</a:t>
            </a:r>
            <a:r>
              <a:rPr lang="en-US" sz="1200" dirty="0" smtClean="0"/>
              <a:t>.  Download these onto your computer and print screen (Ctrl+PrtScr) them onto your A3 PowerPoint slide &amp; save.</a:t>
            </a:r>
          </a:p>
          <a:p>
            <a:endParaRPr lang="en-US" sz="1200" dirty="0" smtClean="0"/>
          </a:p>
          <a:p>
            <a:endParaRPr lang="en-US" sz="1200" dirty="0" smtClean="0"/>
          </a:p>
          <a:p>
            <a:endParaRPr lang="en-US" sz="1200" dirty="0"/>
          </a:p>
          <a:p>
            <a:endParaRPr lang="en-US" sz="1200" dirty="0"/>
          </a:p>
          <a:p>
            <a:endParaRPr lang="en-US" sz="1200" dirty="0" smtClean="0"/>
          </a:p>
          <a:p>
            <a:endParaRPr lang="en-US" sz="1200" dirty="0"/>
          </a:p>
          <a:p>
            <a:endParaRPr lang="en-US" sz="1200" dirty="0"/>
          </a:p>
          <a:p>
            <a:endParaRPr lang="en-US" sz="1200" dirty="0" smtClean="0"/>
          </a:p>
          <a:p>
            <a:r>
              <a:rPr lang="en-US" sz="1200" dirty="0" smtClean="0"/>
              <a:t>Select the </a:t>
            </a:r>
            <a:r>
              <a:rPr lang="en-US" sz="1200" b="1" dirty="0" smtClean="0"/>
              <a:t>3 best images</a:t>
            </a:r>
            <a:r>
              <a:rPr lang="en-US" sz="1200" dirty="0" smtClean="0"/>
              <a:t> from your shoot then edit using </a:t>
            </a:r>
            <a:r>
              <a:rPr lang="en-GB" sz="1200" dirty="0" smtClean="0">
                <a:hlinkClick r:id="rId3"/>
              </a:rPr>
              <a:t>www.pixlr.com</a:t>
            </a:r>
            <a:r>
              <a:rPr lang="en-GB" sz="1200" dirty="0" smtClean="0"/>
              <a:t> or your own software.  Add these images to your A3 PowerPoint &amp; save.</a:t>
            </a:r>
          </a:p>
          <a:p>
            <a:pPr algn="ctr"/>
            <a:r>
              <a:rPr lang="en-US" sz="1200" b="1" dirty="0" smtClean="0"/>
              <a:t>TOP TIP:  TAKE SCREEN SHOTS OF YOUR EDITING BY PRINT SCREENING YOUR WORK (Ctrl+PrtScr)</a:t>
            </a:r>
          </a:p>
          <a:p>
            <a:pPr algn="ctr"/>
            <a:endParaRPr lang="en-US" sz="1200" b="1" dirty="0"/>
          </a:p>
          <a:p>
            <a:pPr algn="ctr"/>
            <a:endParaRPr lang="en-US" sz="1200" b="1" dirty="0" smtClean="0"/>
          </a:p>
          <a:p>
            <a:pPr algn="ctr"/>
            <a:endParaRPr lang="en-US" sz="1200" b="1" dirty="0"/>
          </a:p>
          <a:p>
            <a:r>
              <a:rPr lang="en-US" sz="1200" dirty="0" smtClean="0"/>
              <a:t>Describe how your ‘shoot’ went and </a:t>
            </a:r>
            <a:r>
              <a:rPr lang="en-US" sz="1200" b="1" dirty="0" smtClean="0"/>
              <a:t>evaluate</a:t>
            </a:r>
            <a:r>
              <a:rPr lang="en-US" sz="1200" dirty="0" smtClean="0"/>
              <a:t> the strengths and weaknesses of your final images.  What would you do next if you were to plan another shoot?  How well were you able to capture textures around you?  What did you learn?  Add to your A3 PowerPoint, save and upload to </a:t>
            </a:r>
            <a:r>
              <a:rPr lang="en-US" sz="1200" b="1" dirty="0" smtClean="0"/>
              <a:t>Class-Charts</a:t>
            </a:r>
            <a:r>
              <a:rPr lang="en-US" sz="1200" dirty="0" smtClean="0"/>
              <a:t>.</a:t>
            </a:r>
          </a:p>
        </p:txBody>
      </p:sp>
      <p:sp>
        <p:nvSpPr>
          <p:cNvPr id="13" name="TextBox 12"/>
          <p:cNvSpPr txBox="1"/>
          <p:nvPr/>
        </p:nvSpPr>
        <p:spPr>
          <a:xfrm>
            <a:off x="4206225" y="231187"/>
            <a:ext cx="3722915" cy="6186309"/>
          </a:xfrm>
          <a:prstGeom prst="rect">
            <a:avLst/>
          </a:prstGeom>
          <a:noFill/>
          <a:ln>
            <a:noFill/>
          </a:ln>
        </p:spPr>
        <p:txBody>
          <a:bodyPr wrap="square" rtlCol="0">
            <a:spAutoFit/>
          </a:bodyPr>
          <a:lstStyle/>
          <a:p>
            <a:r>
              <a:rPr lang="en-US" sz="1200" dirty="0">
                <a:latin typeface="Verdana" panose="020B0604030504040204" pitchFamily="34" charset="0"/>
                <a:ea typeface="Verdana" panose="020B0604030504040204" pitchFamily="34" charset="0"/>
              </a:rPr>
              <a:t>Enter Text here …</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GB" sz="1200" dirty="0"/>
          </a:p>
        </p:txBody>
      </p:sp>
      <p:sp>
        <p:nvSpPr>
          <p:cNvPr id="14" name="TextBox 13"/>
          <p:cNvSpPr txBox="1"/>
          <p:nvPr/>
        </p:nvSpPr>
        <p:spPr>
          <a:xfrm>
            <a:off x="304784" y="1062514"/>
            <a:ext cx="3722915" cy="3785652"/>
          </a:xfrm>
          <a:prstGeom prst="rect">
            <a:avLst/>
          </a:prstGeom>
          <a:noFill/>
          <a:ln>
            <a:noFill/>
          </a:ln>
        </p:spPr>
        <p:txBody>
          <a:bodyPr wrap="square" rtlCol="0">
            <a:spAutoFit/>
          </a:bodyPr>
          <a:lstStyle/>
          <a:p>
            <a:r>
              <a:rPr lang="en-US" sz="1200" dirty="0" smtClean="0"/>
              <a:t>To prepare yourselves for the start of your </a:t>
            </a:r>
            <a:r>
              <a:rPr lang="en-US" sz="1200" b="1" dirty="0" smtClean="0"/>
              <a:t>Photography</a:t>
            </a:r>
            <a:r>
              <a:rPr lang="en-US" sz="1200" dirty="0" smtClean="0"/>
              <a:t> </a:t>
            </a:r>
            <a:r>
              <a:rPr lang="en-US" sz="1200" b="1" dirty="0" smtClean="0"/>
              <a:t>GCSE</a:t>
            </a:r>
            <a:r>
              <a:rPr lang="en-US" sz="1200" dirty="0" smtClean="0"/>
              <a:t> we would like you to complete the following </a:t>
            </a:r>
            <a:r>
              <a:rPr lang="en-US" sz="1200" b="1" dirty="0" smtClean="0"/>
              <a:t>three</a:t>
            </a:r>
            <a:r>
              <a:rPr lang="en-US" sz="1200" dirty="0" smtClean="0"/>
              <a:t> </a:t>
            </a:r>
            <a:r>
              <a:rPr lang="en-US" sz="1200" b="1" dirty="0" smtClean="0"/>
              <a:t>tasks</a:t>
            </a:r>
            <a:r>
              <a:rPr lang="en-US" sz="1200" dirty="0" smtClean="0"/>
              <a:t> over June, July and in your Summer Holidays. </a:t>
            </a:r>
          </a:p>
          <a:p>
            <a:endParaRPr lang="en-US" sz="1200" dirty="0"/>
          </a:p>
          <a:p>
            <a:r>
              <a:rPr lang="en-US" sz="1200" dirty="0" smtClean="0"/>
              <a:t>You have chosen </a:t>
            </a:r>
            <a:r>
              <a:rPr lang="en-US" sz="1200" b="1" dirty="0" smtClean="0"/>
              <a:t>Photography</a:t>
            </a:r>
            <a:r>
              <a:rPr lang="en-US" sz="1200" dirty="0" smtClean="0"/>
              <a:t> and we hope that you will be as </a:t>
            </a:r>
            <a:r>
              <a:rPr lang="en-US" sz="1200" b="1" dirty="0" smtClean="0"/>
              <a:t>passionate</a:t>
            </a:r>
            <a:r>
              <a:rPr lang="en-US" sz="1200" dirty="0" smtClean="0"/>
              <a:t> about the subject as we are. This means that we expect you to show dedication by completing the following tasks to the </a:t>
            </a:r>
            <a:r>
              <a:rPr lang="en-US" sz="1200" b="1" dirty="0" smtClean="0"/>
              <a:t>best of your ability </a:t>
            </a:r>
            <a:r>
              <a:rPr lang="en-US" sz="1200" dirty="0" smtClean="0"/>
              <a:t>and then submit them on </a:t>
            </a:r>
            <a:r>
              <a:rPr lang="en-US" sz="1200" b="1" dirty="0" smtClean="0"/>
              <a:t>Class-Charts</a:t>
            </a:r>
            <a:r>
              <a:rPr lang="en-US" sz="1200" dirty="0" smtClean="0"/>
              <a:t> ready for your first lesson in September. </a:t>
            </a:r>
          </a:p>
          <a:p>
            <a:endParaRPr lang="en-US" sz="1200" dirty="0"/>
          </a:p>
          <a:p>
            <a:r>
              <a:rPr lang="en-US" sz="1200" dirty="0" smtClean="0"/>
              <a:t>Each project should take </a:t>
            </a:r>
            <a:r>
              <a:rPr lang="en-US" sz="1200" b="1" dirty="0" smtClean="0"/>
              <a:t>A MINIMUM OF FOUR HOURS OF YOUR TIME</a:t>
            </a:r>
            <a:r>
              <a:rPr lang="en-US" sz="1200" dirty="0" smtClean="0"/>
              <a:t>.  Please email me if you have problems to </a:t>
            </a:r>
            <a:r>
              <a:rPr lang="en-US" sz="1200" dirty="0" smtClean="0">
                <a:hlinkClick r:id="rId4"/>
              </a:rPr>
              <a:t>g.morris@penworthamgirls.lancs.sch.uk</a:t>
            </a:r>
            <a:r>
              <a:rPr lang="en-US" sz="1200" dirty="0" smtClean="0"/>
              <a:t>.</a:t>
            </a:r>
            <a:endParaRPr lang="en-US" sz="1200" dirty="0" smtClean="0">
              <a:latin typeface="Verdana" panose="020B0604030504040204" pitchFamily="34" charset="0"/>
              <a:ea typeface="Verdana" panose="020B0604030504040204" pitchFamily="34" charset="0"/>
            </a:endParaRPr>
          </a:p>
          <a:p>
            <a:endParaRPr lang="en-US" sz="1200" dirty="0">
              <a:latin typeface="Verdana" panose="020B0604030504040204" pitchFamily="34" charset="0"/>
              <a:ea typeface="Verdana" panose="020B0604030504040204" pitchFamily="34" charset="0"/>
            </a:endParaRPr>
          </a:p>
          <a:p>
            <a:r>
              <a:rPr lang="en-US" sz="1200" dirty="0" smtClean="0"/>
              <a:t>When PRESENTING your work, you need to set up a PowerPoint slide to </a:t>
            </a:r>
            <a:r>
              <a:rPr lang="en-US" sz="1200" b="1" dirty="0" smtClean="0"/>
              <a:t>A3 size.</a:t>
            </a:r>
            <a:r>
              <a:rPr lang="en-US" sz="1200" dirty="0" smtClean="0"/>
              <a:t>  </a:t>
            </a:r>
            <a:r>
              <a:rPr lang="en-US" sz="1200" u="sng" dirty="0" smtClean="0"/>
              <a:t>You must </a:t>
            </a:r>
            <a:r>
              <a:rPr lang="en-US" sz="1200" b="1" u="sng" dirty="0" smtClean="0"/>
              <a:t>not</a:t>
            </a:r>
            <a:r>
              <a:rPr lang="en-US" sz="1200" u="sng" dirty="0" smtClean="0"/>
              <a:t> hand write – </a:t>
            </a:r>
            <a:r>
              <a:rPr lang="en-US" sz="1200" dirty="0" smtClean="0"/>
              <a:t>all annotation is to be </a:t>
            </a:r>
            <a:r>
              <a:rPr lang="en-US" sz="1200" b="1" dirty="0" smtClean="0"/>
              <a:t>typed up using size 12 font only</a:t>
            </a:r>
            <a:r>
              <a:rPr lang="en-US" sz="1200" dirty="0" smtClean="0"/>
              <a:t>.  </a:t>
            </a:r>
            <a:r>
              <a:rPr lang="en-US" sz="1200" b="1" dirty="0" smtClean="0"/>
              <a:t>Headings can be in size 16 font</a:t>
            </a:r>
            <a:r>
              <a:rPr lang="en-US" sz="1200" dirty="0" smtClean="0"/>
              <a:t>.  Please choose a </a:t>
            </a:r>
            <a:r>
              <a:rPr lang="en-US" sz="1200" b="1" dirty="0" smtClean="0"/>
              <a:t>professional typeface</a:t>
            </a:r>
            <a:r>
              <a:rPr lang="en-US" sz="1200" dirty="0" smtClean="0"/>
              <a:t> (or font) that is </a:t>
            </a:r>
            <a:r>
              <a:rPr lang="en-US" sz="1200" b="1" dirty="0" smtClean="0"/>
              <a:t>legible</a:t>
            </a:r>
            <a:r>
              <a:rPr lang="en-US" sz="1200" dirty="0" smtClean="0"/>
              <a:t> (readable).</a:t>
            </a:r>
          </a:p>
        </p:txBody>
      </p:sp>
      <p:sp>
        <p:nvSpPr>
          <p:cNvPr id="15" name="Rectangle 14"/>
          <p:cNvSpPr/>
          <p:nvPr/>
        </p:nvSpPr>
        <p:spPr>
          <a:xfrm>
            <a:off x="304773" y="4939607"/>
            <a:ext cx="3722915" cy="444137"/>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1: CREATE 3</a:t>
            </a:r>
            <a:r>
              <a:rPr lang="en-US" sz="2000" b="1" baseline="30000" dirty="0">
                <a:solidFill>
                  <a:schemeClr val="tx1"/>
                </a:solidFill>
                <a:latin typeface="Century Gothic" panose="020B0502020202020204" pitchFamily="34" charset="0"/>
                <a:cs typeface="Calibri Light" panose="020F0302020204030204" pitchFamily="34" charset="0"/>
              </a:rPr>
              <a:t>r</a:t>
            </a:r>
            <a:r>
              <a:rPr lang="en-US" sz="2000" b="1" baseline="30000" dirty="0" smtClean="0">
                <a:solidFill>
                  <a:schemeClr val="tx1"/>
                </a:solidFill>
                <a:latin typeface="Century Gothic" panose="020B0502020202020204" pitchFamily="34" charset="0"/>
                <a:cs typeface="Calibri Light" panose="020F0302020204030204" pitchFamily="34" charset="0"/>
              </a:rPr>
              <a:t>d</a:t>
            </a:r>
            <a:r>
              <a:rPr lang="en-US" sz="2000" b="1" dirty="0" smtClean="0">
                <a:solidFill>
                  <a:schemeClr val="tx1"/>
                </a:solidFill>
                <a:latin typeface="Century Gothic" panose="020B0502020202020204" pitchFamily="34" charset="0"/>
                <a:cs typeface="Calibri Light" panose="020F0302020204030204" pitchFamily="34" charset="0"/>
              </a:rPr>
              <a:t> A3 SHEET </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17" name="TextBox 16"/>
          <p:cNvSpPr txBox="1"/>
          <p:nvPr/>
        </p:nvSpPr>
        <p:spPr>
          <a:xfrm>
            <a:off x="304773" y="5388166"/>
            <a:ext cx="3722915" cy="1015663"/>
          </a:xfrm>
          <a:prstGeom prst="rect">
            <a:avLst/>
          </a:prstGeom>
          <a:noFill/>
          <a:ln>
            <a:noFill/>
          </a:ln>
        </p:spPr>
        <p:txBody>
          <a:bodyPr wrap="square" rtlCol="0">
            <a:spAutoFit/>
          </a:bodyPr>
          <a:lstStyle/>
          <a:p>
            <a:r>
              <a:rPr lang="en-US" sz="1200" dirty="0" smtClean="0"/>
              <a:t>Create a 3</a:t>
            </a:r>
            <a:r>
              <a:rPr lang="en-US" sz="1200" baseline="30000" dirty="0" smtClean="0"/>
              <a:t>rd</a:t>
            </a:r>
            <a:r>
              <a:rPr lang="en-US" sz="1200" dirty="0" smtClean="0"/>
              <a:t> sheet on your PowerPoint.  Save your PowerPoint as SummerProjectYourName.  </a:t>
            </a:r>
          </a:p>
          <a:p>
            <a:endParaRPr lang="en-US" sz="1200" dirty="0"/>
          </a:p>
          <a:p>
            <a:r>
              <a:rPr lang="en-US" sz="1200" dirty="0" smtClean="0"/>
              <a:t>Using a computer is a major part of GCSE Photography so it is important to get used to using one regularly.  </a:t>
            </a:r>
          </a:p>
        </p:txBody>
      </p:sp>
      <p:sp>
        <p:nvSpPr>
          <p:cNvPr id="20" name="Rectangle 19"/>
          <p:cNvSpPr/>
          <p:nvPr/>
        </p:nvSpPr>
        <p:spPr>
          <a:xfrm>
            <a:off x="4206214" y="231187"/>
            <a:ext cx="3722915" cy="444137"/>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2: </a:t>
            </a:r>
            <a:r>
              <a:rPr lang="en-US" sz="2000" b="1" dirty="0" smtClean="0">
                <a:solidFill>
                  <a:schemeClr val="tx1"/>
                </a:solidFill>
                <a:latin typeface="Century Gothic" panose="020B0502020202020204" pitchFamily="34" charset="0"/>
                <a:cs typeface="Calibri Light" panose="020F0302020204030204" pitchFamily="34" charset="0"/>
              </a:rPr>
              <a:t>ARTIST RESEARCH</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1" name="TextBox 20"/>
          <p:cNvSpPr txBox="1"/>
          <p:nvPr/>
        </p:nvSpPr>
        <p:spPr>
          <a:xfrm>
            <a:off x="4206215" y="649871"/>
            <a:ext cx="3722915" cy="6047809"/>
          </a:xfrm>
          <a:prstGeom prst="rect">
            <a:avLst/>
          </a:prstGeom>
          <a:noFill/>
          <a:ln>
            <a:noFill/>
          </a:ln>
        </p:spPr>
        <p:txBody>
          <a:bodyPr wrap="square" rtlCol="0">
            <a:spAutoFit/>
          </a:bodyPr>
          <a:lstStyle/>
          <a:p>
            <a:r>
              <a:rPr lang="en-US" sz="1200" b="1" dirty="0" smtClean="0"/>
              <a:t>Macro Photography </a:t>
            </a:r>
            <a:r>
              <a:rPr lang="en-US" sz="1200" dirty="0" smtClean="0"/>
              <a:t>enables us capture amazing details from the </a:t>
            </a:r>
            <a:r>
              <a:rPr lang="en-US" sz="1200" b="1" dirty="0" smtClean="0"/>
              <a:t>textures</a:t>
            </a:r>
            <a:r>
              <a:rPr lang="en-US" sz="1200" dirty="0" smtClean="0"/>
              <a:t> all around us.  Some cameras have a </a:t>
            </a:r>
            <a:r>
              <a:rPr lang="en-US" sz="1200" b="1" dirty="0" smtClean="0"/>
              <a:t>macro setting</a:t>
            </a:r>
            <a:r>
              <a:rPr lang="en-US" sz="1200" dirty="0" smtClean="0"/>
              <a:t> that allows you to get close, other DSLR cameras have </a:t>
            </a:r>
            <a:r>
              <a:rPr lang="en-US" sz="1200" b="1" dirty="0" smtClean="0"/>
              <a:t>Macro Lens </a:t>
            </a:r>
            <a:r>
              <a:rPr lang="en-US" sz="1200" dirty="0" smtClean="0"/>
              <a:t>attachments.  You can even get pretty close with your own </a:t>
            </a:r>
            <a:r>
              <a:rPr lang="en-US" sz="1200" b="1" dirty="0" smtClean="0"/>
              <a:t>camera phone </a:t>
            </a:r>
            <a:r>
              <a:rPr lang="en-US" sz="1200" dirty="0" smtClean="0"/>
              <a:t>but in all cases you must hold VERY still or use a </a:t>
            </a:r>
            <a:r>
              <a:rPr lang="en-US" sz="1200" b="1" dirty="0" smtClean="0"/>
              <a:t>tripod</a:t>
            </a:r>
            <a:r>
              <a:rPr lang="en-US" sz="1200" dirty="0" smtClean="0"/>
              <a:t>.</a:t>
            </a:r>
          </a:p>
          <a:p>
            <a:endParaRPr lang="en-US" sz="1200" dirty="0" smtClean="0"/>
          </a:p>
          <a:p>
            <a:r>
              <a:rPr lang="en-US" sz="1200" b="1" dirty="0" smtClean="0"/>
              <a:t>Get close </a:t>
            </a:r>
            <a:r>
              <a:rPr lang="en-US" sz="1200" dirty="0" smtClean="0"/>
              <a:t>and look for </a:t>
            </a:r>
            <a:r>
              <a:rPr lang="en-US" sz="1200" b="1" dirty="0" smtClean="0"/>
              <a:t>textures</a:t>
            </a:r>
            <a:r>
              <a:rPr lang="en-US" sz="1200" dirty="0" smtClean="0"/>
              <a:t> and </a:t>
            </a:r>
            <a:r>
              <a:rPr lang="en-US" sz="1200" b="1" dirty="0" smtClean="0"/>
              <a:t>patterns</a:t>
            </a:r>
            <a:r>
              <a:rPr lang="en-US" sz="1200" dirty="0" smtClean="0"/>
              <a:t> in surfaces such as wood, fabrics, zips, rusty objects, flooring, inside washing machines, nature, bricks</a:t>
            </a:r>
            <a:r>
              <a:rPr lang="en-US" sz="1200" dirty="0"/>
              <a:t> </a:t>
            </a:r>
            <a:r>
              <a:rPr lang="en-US" sz="1200" dirty="0" smtClean="0"/>
              <a:t>and stones etc.  </a:t>
            </a:r>
            <a:r>
              <a:rPr lang="en-US" sz="1200" b="1" dirty="0" smtClean="0"/>
              <a:t>Macro or Close up Photography</a:t>
            </a:r>
            <a:r>
              <a:rPr lang="en-US" sz="1200" dirty="0" smtClean="0"/>
              <a:t> will create some wonderfully </a:t>
            </a:r>
            <a:r>
              <a:rPr lang="en-US" sz="1200" b="1" dirty="0" smtClean="0"/>
              <a:t>abstract</a:t>
            </a:r>
            <a:r>
              <a:rPr lang="en-US" sz="1200" dirty="0" smtClean="0"/>
              <a:t> images. </a:t>
            </a:r>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r>
              <a:rPr lang="en-US" sz="1200" dirty="0" smtClean="0"/>
              <a:t>Research examples of ‘</a:t>
            </a:r>
            <a:r>
              <a:rPr lang="en-US" sz="1200" b="1" dirty="0" smtClean="0"/>
              <a:t>Texture Photography</a:t>
            </a:r>
            <a:r>
              <a:rPr lang="en-US" sz="1200" dirty="0" smtClean="0"/>
              <a:t>.’  Choose 12 of your favourite </a:t>
            </a:r>
            <a:r>
              <a:rPr lang="en-US" sz="1200" b="1" dirty="0" smtClean="0"/>
              <a:t>inspirational</a:t>
            </a:r>
            <a:r>
              <a:rPr lang="en-US" sz="1200" dirty="0" smtClean="0"/>
              <a:t> images to create an </a:t>
            </a:r>
            <a:r>
              <a:rPr lang="en-US" sz="1200" b="1" dirty="0" smtClean="0"/>
              <a:t>IMAGE BANK </a:t>
            </a:r>
            <a:r>
              <a:rPr lang="en-US" sz="1200" dirty="0" smtClean="0"/>
              <a:t>and collage them together using </a:t>
            </a:r>
            <a:r>
              <a:rPr lang="en-GB" sz="1200" dirty="0" smtClean="0">
                <a:hlinkClick r:id="rId5"/>
              </a:rPr>
              <a:t>https://www.photocollage.com/</a:t>
            </a:r>
            <a:r>
              <a:rPr lang="en-GB" sz="1200" dirty="0" smtClean="0"/>
              <a:t>.  Add to your A3 PowerPoint sheet &amp; save.</a:t>
            </a:r>
          </a:p>
          <a:p>
            <a:r>
              <a:rPr lang="en-US" sz="1200" dirty="0" smtClean="0"/>
              <a:t>  </a:t>
            </a:r>
          </a:p>
          <a:p>
            <a:r>
              <a:rPr lang="en-US" sz="1200" dirty="0" smtClean="0"/>
              <a:t>Research the work of  </a:t>
            </a:r>
            <a:r>
              <a:rPr lang="en-US" sz="1200" dirty="0" smtClean="0">
                <a:hlinkClick r:id="rId6"/>
              </a:rPr>
              <a:t>Lucy Shires</a:t>
            </a:r>
            <a:r>
              <a:rPr lang="en-US" sz="1200" dirty="0" smtClean="0"/>
              <a:t>.</a:t>
            </a:r>
            <a:r>
              <a:rPr lang="en-US" sz="1200" dirty="0"/>
              <a:t> </a:t>
            </a:r>
            <a:r>
              <a:rPr lang="en-US" sz="1200" dirty="0" smtClean="0"/>
              <a:t> Choose 6 of your favourite images of your chosen Photographer's work and collage them together using </a:t>
            </a:r>
            <a:r>
              <a:rPr lang="en-GB" sz="1200" dirty="0" smtClean="0">
                <a:hlinkClick r:id="rId5"/>
              </a:rPr>
              <a:t>www.photocollage.com/</a:t>
            </a:r>
            <a:r>
              <a:rPr lang="en-GB" sz="1200" dirty="0" smtClean="0"/>
              <a:t>.  Add to your A3 PowerPoint sheet &amp; save.</a:t>
            </a:r>
          </a:p>
          <a:p>
            <a:endParaRPr lang="en-US" sz="300" dirty="0" smtClean="0"/>
          </a:p>
          <a:p>
            <a:r>
              <a:rPr lang="en-US" sz="1200" dirty="0" smtClean="0"/>
              <a:t>Next, choose </a:t>
            </a:r>
            <a:r>
              <a:rPr lang="en-US" sz="1200" b="1" dirty="0" smtClean="0"/>
              <a:t>one image</a:t>
            </a:r>
            <a:r>
              <a:rPr lang="en-US" sz="1200" dirty="0" smtClean="0"/>
              <a:t> from Lucy Shire’s Texture work, and </a:t>
            </a:r>
            <a:r>
              <a:rPr lang="en-US" sz="1200" b="1" dirty="0" smtClean="0"/>
              <a:t>analyse</a:t>
            </a:r>
            <a:r>
              <a:rPr lang="en-US" sz="1200" dirty="0" smtClean="0"/>
              <a:t> using the </a:t>
            </a:r>
            <a:r>
              <a:rPr lang="en-US" sz="1200" b="1" dirty="0" smtClean="0"/>
              <a:t>SEMI analysis worksheet</a:t>
            </a:r>
            <a:r>
              <a:rPr lang="en-US" sz="1200" dirty="0" smtClean="0"/>
              <a:t>.</a:t>
            </a:r>
            <a:endParaRPr lang="en-US" sz="1200" dirty="0"/>
          </a:p>
        </p:txBody>
      </p:sp>
      <p:sp>
        <p:nvSpPr>
          <p:cNvPr id="23" name="Rectangle 22"/>
          <p:cNvSpPr/>
          <p:nvPr/>
        </p:nvSpPr>
        <p:spPr>
          <a:xfrm>
            <a:off x="8131259" y="231186"/>
            <a:ext cx="3722915" cy="444137"/>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3: PLAN</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4" name="Rectangle 23"/>
          <p:cNvSpPr/>
          <p:nvPr/>
        </p:nvSpPr>
        <p:spPr>
          <a:xfrm>
            <a:off x="8107636" y="1495272"/>
            <a:ext cx="3722915" cy="444137"/>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4: CREATE</a:t>
            </a:r>
            <a:endParaRPr lang="en-GB" sz="2000" b="1" dirty="0">
              <a:solidFill>
                <a:schemeClr val="tx1"/>
              </a:solidFill>
              <a:latin typeface="Century Gothic" panose="020B0502020202020204" pitchFamily="34" charset="0"/>
              <a:cs typeface="Calibri Light" panose="020F0302020204030204" pitchFamily="34" charset="0"/>
            </a:endParaRPr>
          </a:p>
        </p:txBody>
      </p:sp>
      <p:pic>
        <p:nvPicPr>
          <p:cNvPr id="1028" name="Picture 4" descr="The easy way to print a contact sheet of photos in Windows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87361" y="2622534"/>
            <a:ext cx="2210709" cy="127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Rectangle 28"/>
          <p:cNvSpPr/>
          <p:nvPr/>
        </p:nvSpPr>
        <p:spPr>
          <a:xfrm>
            <a:off x="8131259" y="4939607"/>
            <a:ext cx="3722915" cy="444137"/>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5: EVALUATE</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1613246" y="1610852"/>
            <a:ext cx="3595825" cy="369334"/>
          </a:xfrm>
          <a:prstGeom prst="rect">
            <a:avLst/>
          </a:prstGeom>
          <a:solidFill>
            <a:srgbClr val="99FFCC">
              <a:alpha val="20000"/>
            </a:srgbClr>
          </a:solidFill>
        </p:spPr>
        <p:txBody>
          <a:bodyPr wrap="square" rtlCol="0">
            <a:spAutoFit/>
          </a:bodyPr>
          <a:lstStyle/>
          <a:p>
            <a:r>
              <a:rPr lang="en-US" dirty="0" smtClean="0"/>
              <a:t>MACRO PHOTOGRAPHY / TEXTURE</a:t>
            </a:r>
            <a:endParaRPr lang="en-GB" dirty="0"/>
          </a:p>
        </p:txBody>
      </p:sp>
      <p:pic>
        <p:nvPicPr>
          <p:cNvPr id="3074" name="Picture 2" descr="Camera Macro Photography Symbol, PNG, 1024x1024px, Camera, Action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6523" y="132412"/>
            <a:ext cx="551847" cy="551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206214" y="2954235"/>
            <a:ext cx="3722916" cy="931628"/>
            <a:chOff x="3853404" y="2794727"/>
            <a:chExt cx="4301439" cy="1204389"/>
          </a:xfrm>
        </p:grpSpPr>
        <p:pic>
          <p:nvPicPr>
            <p:cNvPr id="5" name="Picture 4"/>
            <p:cNvPicPr>
              <a:picLocks noChangeAspect="1"/>
            </p:cNvPicPr>
            <p:nvPr/>
          </p:nvPicPr>
          <p:blipFill>
            <a:blip r:embed="rId9"/>
            <a:stretch>
              <a:fillRect/>
            </a:stretch>
          </p:blipFill>
          <p:spPr>
            <a:xfrm>
              <a:off x="3853404" y="2800040"/>
              <a:ext cx="1494301" cy="1195968"/>
            </a:xfrm>
            <a:prstGeom prst="rect">
              <a:avLst/>
            </a:prstGeom>
          </p:spPr>
        </p:pic>
        <p:pic>
          <p:nvPicPr>
            <p:cNvPr id="2" name="Picture 1"/>
            <p:cNvPicPr>
              <a:picLocks noChangeAspect="1"/>
            </p:cNvPicPr>
            <p:nvPr/>
          </p:nvPicPr>
          <p:blipFill rotWithShape="1">
            <a:blip r:embed="rId10"/>
            <a:srcRect l="48094"/>
            <a:stretch/>
          </p:blipFill>
          <p:spPr>
            <a:xfrm>
              <a:off x="4636168" y="2804585"/>
              <a:ext cx="761796" cy="1191423"/>
            </a:xfrm>
            <a:prstGeom prst="rect">
              <a:avLst/>
            </a:prstGeom>
          </p:spPr>
        </p:pic>
        <p:pic>
          <p:nvPicPr>
            <p:cNvPr id="6" name="Picture 5"/>
            <p:cNvPicPr>
              <a:picLocks noChangeAspect="1"/>
            </p:cNvPicPr>
            <p:nvPr/>
          </p:nvPicPr>
          <p:blipFill>
            <a:blip r:embed="rId11"/>
            <a:stretch>
              <a:fillRect/>
            </a:stretch>
          </p:blipFill>
          <p:spPr>
            <a:xfrm>
              <a:off x="5385335" y="2804585"/>
              <a:ext cx="622388" cy="1191423"/>
            </a:xfrm>
            <a:prstGeom prst="rect">
              <a:avLst/>
            </a:prstGeom>
          </p:spPr>
        </p:pic>
        <p:pic>
          <p:nvPicPr>
            <p:cNvPr id="8" name="Picture 7"/>
            <p:cNvPicPr>
              <a:picLocks noChangeAspect="1"/>
            </p:cNvPicPr>
            <p:nvPr/>
          </p:nvPicPr>
          <p:blipFill>
            <a:blip r:embed="rId12"/>
            <a:stretch>
              <a:fillRect/>
            </a:stretch>
          </p:blipFill>
          <p:spPr>
            <a:xfrm>
              <a:off x="6748094" y="2794727"/>
              <a:ext cx="1406749" cy="1195968"/>
            </a:xfrm>
            <a:prstGeom prst="rect">
              <a:avLst/>
            </a:prstGeom>
          </p:spPr>
        </p:pic>
        <p:pic>
          <p:nvPicPr>
            <p:cNvPr id="3078" name="Picture 6" descr="115 Best NATURAL TEXTURE images | Texture, Natural texture ..."/>
            <p:cNvPicPr>
              <a:picLocks noChangeAspect="1" noChangeArrowheads="1"/>
            </p:cNvPicPr>
            <p:nvPr/>
          </p:nvPicPr>
          <p:blipFill rotWithShape="1">
            <a:blip r:embed="rId13">
              <a:extLst>
                <a:ext uri="{28A0092B-C50C-407E-A947-70E740481C1C}">
                  <a14:useLocalDpi xmlns:a14="http://schemas.microsoft.com/office/drawing/2010/main" val="0"/>
                </a:ext>
              </a:extLst>
            </a:blip>
            <a:srcRect b="37845"/>
            <a:stretch/>
          </p:blipFill>
          <p:spPr bwMode="auto">
            <a:xfrm>
              <a:off x="5996431" y="2801816"/>
              <a:ext cx="978370" cy="11973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2562570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96161" y="231187"/>
            <a:ext cx="6547250" cy="641143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3"/>
          <p:cNvSpPr txBox="1">
            <a:spLocks/>
          </p:cNvSpPr>
          <p:nvPr/>
        </p:nvSpPr>
        <p:spPr>
          <a:xfrm>
            <a:off x="304794" y="231187"/>
            <a:ext cx="3722915" cy="735464"/>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spc="3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GCSE Photography</a:t>
            </a:r>
            <a:r>
              <a:rPr lang="en-US" sz="2000" b="1" spc="300" dirty="0" smtClean="0">
                <a:latin typeface="Century Gothic" panose="020B0502020202020204" pitchFamily="34" charset="0"/>
                <a:cs typeface="Arial" panose="020B0604020202020204" pitchFamily="34" charset="0"/>
              </a:rPr>
              <a:t/>
            </a:r>
            <a:br>
              <a:rPr lang="en-US" sz="2000" b="1" spc="300" dirty="0" smtClean="0">
                <a:latin typeface="Century Gothic" panose="020B0502020202020204" pitchFamily="34" charset="0"/>
                <a:cs typeface="Arial" panose="020B0604020202020204" pitchFamily="34" charset="0"/>
              </a:rPr>
            </a:br>
            <a:r>
              <a:rPr lang="en-US" sz="2400" b="1" spc="300" dirty="0" smtClean="0">
                <a:solidFill>
                  <a:srgbClr val="CCECFF"/>
                </a:solidFill>
                <a:latin typeface="Century Gothic" panose="020B0502020202020204" pitchFamily="34" charset="0"/>
                <a:cs typeface="Arial" panose="020B0604020202020204" pitchFamily="34" charset="0"/>
              </a:rPr>
              <a:t>HOME LEARNING</a:t>
            </a:r>
            <a:endParaRPr lang="en-GB" sz="2400" b="1" spc="300" dirty="0">
              <a:solidFill>
                <a:srgbClr val="CCECFF"/>
              </a:solidFill>
              <a:latin typeface="Century Gothic" panose="020B0502020202020204" pitchFamily="34" charset="0"/>
              <a:cs typeface="Arial" panose="020B0604020202020204" pitchFamily="34" charset="0"/>
            </a:endParaRPr>
          </a:p>
        </p:txBody>
      </p:sp>
      <p:sp>
        <p:nvSpPr>
          <p:cNvPr id="13" name="TextBox 12"/>
          <p:cNvSpPr txBox="1"/>
          <p:nvPr/>
        </p:nvSpPr>
        <p:spPr>
          <a:xfrm rot="16200000">
            <a:off x="-1613246" y="1610852"/>
            <a:ext cx="3595825" cy="369334"/>
          </a:xfrm>
          <a:prstGeom prst="rect">
            <a:avLst/>
          </a:prstGeom>
          <a:solidFill>
            <a:srgbClr val="CCECFF">
              <a:alpha val="20000"/>
            </a:srgbClr>
          </a:solidFill>
        </p:spPr>
        <p:txBody>
          <a:bodyPr wrap="square" rtlCol="0">
            <a:spAutoFit/>
          </a:bodyPr>
          <a:lstStyle/>
          <a:p>
            <a:r>
              <a:rPr lang="en-US" dirty="0" smtClean="0"/>
              <a:t>EXAMPLE LAYOUT / PRESENTATION</a:t>
            </a:r>
            <a:endParaRPr lang="en-GB" dirty="0"/>
          </a:p>
        </p:txBody>
      </p:sp>
      <p:grpSp>
        <p:nvGrpSpPr>
          <p:cNvPr id="34" name="Group 33"/>
          <p:cNvGrpSpPr/>
          <p:nvPr/>
        </p:nvGrpSpPr>
        <p:grpSpPr>
          <a:xfrm>
            <a:off x="834721" y="440841"/>
            <a:ext cx="10849348" cy="6410324"/>
            <a:chOff x="1203687" y="232295"/>
            <a:chExt cx="10849348" cy="6410324"/>
          </a:xfrm>
        </p:grpSpPr>
        <p:cxnSp>
          <p:nvCxnSpPr>
            <p:cNvPr id="28" name="Straight Connector 27"/>
            <p:cNvCxnSpPr/>
            <p:nvPr/>
          </p:nvCxnSpPr>
          <p:spPr>
            <a:xfrm>
              <a:off x="2553790" y="4081799"/>
              <a:ext cx="2727158" cy="16042"/>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srcRect l="5755" t="2718" r="6576" b="50243"/>
            <a:stretch/>
          </p:blipFill>
          <p:spPr>
            <a:xfrm>
              <a:off x="4507835" y="232295"/>
              <a:ext cx="2425452" cy="1132472"/>
            </a:xfrm>
            <a:prstGeom prst="rect">
              <a:avLst/>
            </a:prstGeom>
          </p:spPr>
        </p:pic>
        <p:pic>
          <p:nvPicPr>
            <p:cNvPr id="7" name="Picture 6"/>
            <p:cNvPicPr>
              <a:picLocks noChangeAspect="1"/>
            </p:cNvPicPr>
            <p:nvPr/>
          </p:nvPicPr>
          <p:blipFill rotWithShape="1">
            <a:blip r:embed="rId3"/>
            <a:srcRect l="6956" t="27565" r="4652" b="7469"/>
            <a:stretch/>
          </p:blipFill>
          <p:spPr>
            <a:xfrm>
              <a:off x="7519596" y="293768"/>
              <a:ext cx="3082124" cy="3128211"/>
            </a:xfrm>
            <a:prstGeom prst="rect">
              <a:avLst/>
            </a:prstGeom>
          </p:spPr>
        </p:pic>
        <p:pic>
          <p:nvPicPr>
            <p:cNvPr id="8" name="Picture 7"/>
            <p:cNvPicPr>
              <a:picLocks noChangeAspect="1"/>
            </p:cNvPicPr>
            <p:nvPr/>
          </p:nvPicPr>
          <p:blipFill rotWithShape="1">
            <a:blip r:embed="rId4"/>
            <a:srcRect l="4751" t="6302" r="4684"/>
            <a:stretch/>
          </p:blipFill>
          <p:spPr>
            <a:xfrm>
              <a:off x="7729163" y="3949084"/>
              <a:ext cx="2662990" cy="2003724"/>
            </a:xfrm>
            <a:prstGeom prst="rect">
              <a:avLst/>
            </a:prstGeom>
          </p:spPr>
        </p:pic>
        <p:pic>
          <p:nvPicPr>
            <p:cNvPr id="9" name="Picture 8"/>
            <p:cNvPicPr>
              <a:picLocks noChangeAspect="1"/>
            </p:cNvPicPr>
            <p:nvPr/>
          </p:nvPicPr>
          <p:blipFill rotWithShape="1">
            <a:blip r:embed="rId2"/>
            <a:srcRect l="27189" t="65094" r="27365"/>
            <a:stretch/>
          </p:blipFill>
          <p:spPr>
            <a:xfrm>
              <a:off x="4931611" y="1513095"/>
              <a:ext cx="1577899" cy="1054642"/>
            </a:xfrm>
            <a:prstGeom prst="rect">
              <a:avLst/>
            </a:prstGeom>
          </p:spPr>
        </p:pic>
        <p:grpSp>
          <p:nvGrpSpPr>
            <p:cNvPr id="11" name="Group 10"/>
            <p:cNvGrpSpPr/>
            <p:nvPr/>
          </p:nvGrpSpPr>
          <p:grpSpPr>
            <a:xfrm>
              <a:off x="4234031" y="2716065"/>
              <a:ext cx="2973058" cy="3926554"/>
              <a:chOff x="513346" y="2999874"/>
              <a:chExt cx="2973058" cy="4176714"/>
            </a:xfrm>
          </p:grpSpPr>
          <p:pic>
            <p:nvPicPr>
              <p:cNvPr id="6" name="Picture 5"/>
              <p:cNvPicPr>
                <a:picLocks noChangeAspect="1"/>
              </p:cNvPicPr>
              <p:nvPr/>
            </p:nvPicPr>
            <p:blipFill rotWithShape="1">
              <a:blip r:embed="rId5"/>
              <a:srcRect l="1042" t="442" r="3090" b="6685"/>
              <a:stretch/>
            </p:blipFill>
            <p:spPr>
              <a:xfrm>
                <a:off x="513346" y="2999874"/>
                <a:ext cx="2951749" cy="3978442"/>
              </a:xfrm>
              <a:prstGeom prst="rect">
                <a:avLst/>
              </a:prstGeom>
            </p:spPr>
          </p:pic>
          <p:pic>
            <p:nvPicPr>
              <p:cNvPr id="10" name="Picture 9"/>
              <p:cNvPicPr>
                <a:picLocks noChangeAspect="1"/>
              </p:cNvPicPr>
              <p:nvPr/>
            </p:nvPicPr>
            <p:blipFill rotWithShape="1">
              <a:blip r:embed="rId5"/>
              <a:srcRect l="3382" t="45410" r="8565" b="6685"/>
              <a:stretch/>
            </p:blipFill>
            <p:spPr>
              <a:xfrm>
                <a:off x="513346" y="4926181"/>
                <a:ext cx="2973058" cy="2250407"/>
              </a:xfrm>
              <a:prstGeom prst="rect">
                <a:avLst/>
              </a:prstGeom>
            </p:spPr>
          </p:pic>
        </p:grpSp>
        <p:cxnSp>
          <p:nvCxnSpPr>
            <p:cNvPr id="16" name="Straight Connector 15"/>
            <p:cNvCxnSpPr/>
            <p:nvPr/>
          </p:nvCxnSpPr>
          <p:spPr>
            <a:xfrm>
              <a:off x="2486526" y="1187116"/>
              <a:ext cx="2727158"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86526" y="2016353"/>
              <a:ext cx="2727158"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97642" y="3271675"/>
              <a:ext cx="2727158"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36636" y="5386365"/>
              <a:ext cx="2727158"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70911" y="1849852"/>
              <a:ext cx="2727158"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411329" y="4520976"/>
              <a:ext cx="1686740" cy="6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397331" y="5578786"/>
              <a:ext cx="1686740" cy="6022"/>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203687" y="941627"/>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IMAGE BANK X 12 / ARTIST IMAGES X 6</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25" name="Rectangle 24"/>
            <p:cNvSpPr/>
            <p:nvPr/>
          </p:nvSpPr>
          <p:spPr>
            <a:xfrm>
              <a:off x="1220649" y="1789548"/>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CHOSEN IMAGE FROM ARTIST / IMAGE BANK</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26" name="Rectangle 25"/>
            <p:cNvSpPr/>
            <p:nvPr/>
          </p:nvSpPr>
          <p:spPr>
            <a:xfrm>
              <a:off x="1203687" y="3011442"/>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SEMI ANALYSIS / TECHNIQUES </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27" name="Rectangle 26"/>
            <p:cNvSpPr/>
            <p:nvPr/>
          </p:nvSpPr>
          <p:spPr>
            <a:xfrm>
              <a:off x="1203687" y="3849217"/>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SHOOT PLAN</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30" name="Rectangle 29"/>
            <p:cNvSpPr/>
            <p:nvPr/>
          </p:nvSpPr>
          <p:spPr>
            <a:xfrm>
              <a:off x="1203687" y="5171007"/>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CONTACT SHEET X 20 IMAGES</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31" name="Rectangle 30"/>
            <p:cNvSpPr/>
            <p:nvPr/>
          </p:nvSpPr>
          <p:spPr>
            <a:xfrm>
              <a:off x="9819605" y="1618452"/>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EDITED IMAGES / SCREEN SHOTS</a:t>
              </a:r>
            </a:p>
          </p:txBody>
        </p:sp>
        <p:sp>
          <p:nvSpPr>
            <p:cNvPr id="32" name="Rectangle 31"/>
            <p:cNvSpPr/>
            <p:nvPr/>
          </p:nvSpPr>
          <p:spPr>
            <a:xfrm>
              <a:off x="10154653" y="4261285"/>
              <a:ext cx="189838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FINAL IMAGE</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33" name="Rectangle 32"/>
            <p:cNvSpPr/>
            <p:nvPr/>
          </p:nvSpPr>
          <p:spPr>
            <a:xfrm>
              <a:off x="10148878" y="5313860"/>
              <a:ext cx="189838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EVALUATION</a:t>
              </a:r>
              <a:endParaRPr lang="en-GB" sz="1400" b="1" dirty="0">
                <a:solidFill>
                  <a:schemeClr val="tx1"/>
                </a:solidFill>
                <a:latin typeface="Century Gothic" panose="020B0502020202020204" pitchFamily="34" charset="0"/>
                <a:cs typeface="Calibri Light" panose="020F0302020204030204" pitchFamily="34" charset="0"/>
              </a:endParaRPr>
            </a:p>
          </p:txBody>
        </p:sp>
      </p:grpSp>
      <p:sp>
        <p:nvSpPr>
          <p:cNvPr id="36"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67094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3021" r="13201"/>
          <a:stretch/>
        </p:blipFill>
        <p:spPr>
          <a:xfrm>
            <a:off x="0" y="0"/>
            <a:ext cx="12192000" cy="6533804"/>
          </a:xfrm>
          <a:prstGeom prst="rect">
            <a:avLst/>
          </a:prstGeom>
        </p:spPr>
      </p:pic>
      <p:sp>
        <p:nvSpPr>
          <p:cNvPr id="3"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1693638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Miss Morris / Head of Art &amp; Design and Photography</a:t>
            </a:r>
            <a:endParaRPr lang="en-GB"/>
          </a:p>
        </p:txBody>
      </p:sp>
      <p:pic>
        <p:nvPicPr>
          <p:cNvPr id="3" name="Picture 2"/>
          <p:cNvPicPr>
            <a:picLocks noChangeAspect="1"/>
          </p:cNvPicPr>
          <p:nvPr/>
        </p:nvPicPr>
        <p:blipFill>
          <a:blip r:embed="rId2"/>
          <a:stretch>
            <a:fillRect/>
          </a:stretch>
        </p:blipFill>
        <p:spPr>
          <a:xfrm>
            <a:off x="1866746" y="95595"/>
            <a:ext cx="8458508" cy="6343882"/>
          </a:xfrm>
          <a:prstGeom prst="rect">
            <a:avLst/>
          </a:prstGeom>
        </p:spPr>
      </p:pic>
    </p:spTree>
    <p:extLst>
      <p:ext uri="{BB962C8B-B14F-4D97-AF65-F5344CB8AC3E}">
        <p14:creationId xmlns:p14="http://schemas.microsoft.com/office/powerpoint/2010/main" val="55204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Miss Morris / Head of Art &amp; Design and Photography</a:t>
            </a:r>
            <a:endParaRPr lang="en-GB"/>
          </a:p>
        </p:txBody>
      </p:sp>
      <p:pic>
        <p:nvPicPr>
          <p:cNvPr id="3" name="Picture 2"/>
          <p:cNvPicPr>
            <a:picLocks noChangeAspect="1"/>
          </p:cNvPicPr>
          <p:nvPr/>
        </p:nvPicPr>
        <p:blipFill>
          <a:blip r:embed="rId2"/>
          <a:stretch>
            <a:fillRect/>
          </a:stretch>
        </p:blipFill>
        <p:spPr>
          <a:xfrm>
            <a:off x="1940798" y="123547"/>
            <a:ext cx="8310404" cy="6232803"/>
          </a:xfrm>
          <a:prstGeom prst="rect">
            <a:avLst/>
          </a:prstGeom>
        </p:spPr>
      </p:pic>
    </p:spTree>
    <p:extLst>
      <p:ext uri="{BB962C8B-B14F-4D97-AF65-F5344CB8AC3E}">
        <p14:creationId xmlns:p14="http://schemas.microsoft.com/office/powerpoint/2010/main" val="18408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accent4">
                <a:shade val="45000"/>
                <a:satMod val="135000"/>
              </a:schemeClr>
              <a:prstClr val="white"/>
            </a:duotone>
          </a:blip>
          <a:srcRect l="22103" t="3639" r="58021" b="3261"/>
          <a:stretch/>
        </p:blipFill>
        <p:spPr>
          <a:xfrm>
            <a:off x="9744146" y="125091"/>
            <a:ext cx="814997" cy="6605909"/>
          </a:xfrm>
          <a:prstGeom prst="rect">
            <a:avLst/>
          </a:prstGeom>
          <a:ln>
            <a:noFill/>
          </a:ln>
          <a:effectLst>
            <a:softEdge rad="112500"/>
          </a:effectLst>
        </p:spPr>
      </p:pic>
      <p:sp>
        <p:nvSpPr>
          <p:cNvPr id="4" name="Title 3"/>
          <p:cNvSpPr txBox="1">
            <a:spLocks/>
          </p:cNvSpPr>
          <p:nvPr/>
        </p:nvSpPr>
        <p:spPr>
          <a:xfrm>
            <a:off x="2194461" y="1408759"/>
            <a:ext cx="8708571" cy="32950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5143" b="1" spc="214"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GCSE Photography</a:t>
            </a:r>
            <a:r>
              <a:rPr lang="en-US" sz="5143" b="1" spc="214" dirty="0">
                <a:latin typeface="Century Gothic" panose="020B0502020202020204" pitchFamily="34" charset="0"/>
                <a:cs typeface="Arial" panose="020B0604020202020204" pitchFamily="34" charset="0"/>
              </a:rPr>
              <a:t/>
            </a:r>
            <a:br>
              <a:rPr lang="en-US" sz="5143" b="1" spc="214" dirty="0">
                <a:latin typeface="Century Gothic" panose="020B0502020202020204" pitchFamily="34" charset="0"/>
                <a:cs typeface="Arial" panose="020B0604020202020204" pitchFamily="34" charset="0"/>
              </a:rPr>
            </a:br>
            <a:r>
              <a:rPr lang="en-US" sz="5143" b="1" spc="214" dirty="0">
                <a:solidFill>
                  <a:srgbClr val="FFC000"/>
                </a:solidFill>
                <a:latin typeface="Century Gothic" panose="020B0502020202020204" pitchFamily="34" charset="0"/>
                <a:cs typeface="Arial" panose="020B0604020202020204" pitchFamily="34" charset="0"/>
              </a:rPr>
              <a:t>HOME LEARNING</a:t>
            </a:r>
          </a:p>
          <a:p>
            <a:pPr>
              <a:lnSpc>
                <a:spcPct val="100000"/>
              </a:lnSpc>
            </a:pPr>
            <a:r>
              <a:rPr lang="en-US" sz="5143" b="1" spc="214" dirty="0">
                <a:latin typeface="Century Gothic" panose="020B0502020202020204" pitchFamily="34" charset="0"/>
                <a:cs typeface="Arial" panose="020B0604020202020204" pitchFamily="34" charset="0"/>
              </a:rPr>
              <a:t>Lab.</a:t>
            </a:r>
            <a:endParaRPr lang="en-US" sz="35429" b="1" spc="214" dirty="0">
              <a:latin typeface="Century Gothic" panose="020B0502020202020204" pitchFamily="34" charset="0"/>
              <a:cs typeface="Arial" panose="020B0604020202020204" pitchFamily="34" charset="0"/>
            </a:endParaRPr>
          </a:p>
          <a:p>
            <a:pPr>
              <a:lnSpc>
                <a:spcPct val="100000"/>
              </a:lnSpc>
            </a:pPr>
            <a:endParaRPr lang="en-US" sz="5143" b="1" spc="214" dirty="0">
              <a:solidFill>
                <a:srgbClr val="FFC000"/>
              </a:solidFill>
              <a:latin typeface="Century Gothic" panose="020B0502020202020204" pitchFamily="34" charset="0"/>
              <a:cs typeface="Arial" panose="020B0604020202020204" pitchFamily="34" charset="0"/>
            </a:endParaRPr>
          </a:p>
          <a:p>
            <a:pPr>
              <a:lnSpc>
                <a:spcPct val="100000"/>
              </a:lnSpc>
            </a:pPr>
            <a:r>
              <a:rPr lang="en-US" sz="2857" b="1" i="1" spc="214" dirty="0">
                <a:latin typeface="Century Gothic" panose="020B0502020202020204" pitchFamily="34" charset="0"/>
                <a:cs typeface="Arial" panose="020B0604020202020204" pitchFamily="34" charset="0"/>
              </a:rPr>
              <a:t>SUMMER PREPARATION </a:t>
            </a:r>
          </a:p>
          <a:p>
            <a:pPr>
              <a:lnSpc>
                <a:spcPct val="100000"/>
              </a:lnSpc>
            </a:pPr>
            <a:r>
              <a:rPr lang="en-US" sz="2857" b="1" i="1" spc="214" dirty="0">
                <a:latin typeface="Century Gothic" panose="020B0502020202020204" pitchFamily="34" charset="0"/>
                <a:cs typeface="Arial" panose="020B0604020202020204" pitchFamily="34" charset="0"/>
              </a:rPr>
              <a:t>BOOKLET 2020</a:t>
            </a:r>
            <a:endParaRPr lang="en-GB" sz="2857" b="1" i="1" spc="214" dirty="0">
              <a:latin typeface="Century Gothic" panose="020B0502020202020204" pitchFamily="34" charset="0"/>
              <a:cs typeface="Arial" panose="020B0604020202020204" pitchFamily="34" charset="0"/>
            </a:endParaRPr>
          </a:p>
        </p:txBody>
      </p:sp>
      <p:sp>
        <p:nvSpPr>
          <p:cNvPr id="5" name="TextBox 4"/>
          <p:cNvSpPr txBox="1"/>
          <p:nvPr/>
        </p:nvSpPr>
        <p:spPr>
          <a:xfrm rot="16200000">
            <a:off x="-483759" y="2011989"/>
            <a:ext cx="4314182" cy="290208"/>
          </a:xfrm>
          <a:prstGeom prst="rect">
            <a:avLst/>
          </a:prstGeom>
          <a:solidFill>
            <a:srgbClr val="FFC000">
              <a:alpha val="21000"/>
            </a:srgbClr>
          </a:solidFill>
        </p:spPr>
        <p:txBody>
          <a:bodyPr wrap="square" rtlCol="0">
            <a:spAutoFit/>
          </a:bodyPr>
          <a:lstStyle/>
          <a:p>
            <a:r>
              <a:rPr lang="en-US" sz="1286" dirty="0"/>
              <a:t>GCSE PHOTOGRAPHY / SUMMER PREPARATION</a:t>
            </a:r>
            <a:endParaRPr lang="en-GB" sz="1286" dirty="0"/>
          </a:p>
        </p:txBody>
      </p:sp>
      <p:sp>
        <p:nvSpPr>
          <p:cNvPr id="7" name="Footer Placeholder 5"/>
          <p:cNvSpPr txBox="1">
            <a:spLocks/>
          </p:cNvSpPr>
          <p:nvPr/>
        </p:nvSpPr>
        <p:spPr>
          <a:xfrm>
            <a:off x="1673331" y="6470196"/>
            <a:ext cx="2939143" cy="260804"/>
          </a:xfrm>
          <a:prstGeom prst="rect">
            <a:avLst/>
          </a:prstGeom>
        </p:spPr>
        <p:txBody>
          <a:bodyPr vert="horz" lIns="65314" tIns="32657" rIns="65314" bIns="32657"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57" dirty="0"/>
              <a:t>Miss Morris / Head of Art &amp; Design and Photography</a:t>
            </a:r>
            <a:endParaRPr lang="en-GB" sz="857" dirty="0"/>
          </a:p>
        </p:txBody>
      </p:sp>
    </p:spTree>
    <p:extLst>
      <p:ext uri="{BB962C8B-B14F-4D97-AF65-F5344CB8AC3E}">
        <p14:creationId xmlns:p14="http://schemas.microsoft.com/office/powerpoint/2010/main" val="1913451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4455</Words>
  <Application>Microsoft Office PowerPoint</Application>
  <PresentationFormat>Widescreen</PresentationFormat>
  <Paragraphs>501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Century Gothic</vt:lpstr>
      <vt:lpstr>Comic Sans MS</vt:lpstr>
      <vt:lpstr>Verdana</vt:lpstr>
      <vt:lpstr>Wingdings</vt:lpstr>
      <vt:lpstr>Office Theme</vt:lpstr>
      <vt:lpstr>PowerPoint Presentation</vt:lpstr>
      <vt:lpstr>GCSE Photography Introductory Project</vt:lpstr>
      <vt:lpstr>GCSE Photography Introductory Project</vt:lpstr>
      <vt:lpstr>GCSE Photography Introductory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Tasks GCSE Art &amp; Design</dc:title>
  <dc:creator>Peter Mullen</dc:creator>
  <cp:lastModifiedBy>Gemma Morris</cp:lastModifiedBy>
  <cp:revision>34</cp:revision>
  <dcterms:created xsi:type="dcterms:W3CDTF">2020-06-15T16:47:47Z</dcterms:created>
  <dcterms:modified xsi:type="dcterms:W3CDTF">2021-03-02T08:53:52Z</dcterms:modified>
</cp:coreProperties>
</file>