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61" r:id="rId2"/>
    <p:sldId id="256" r:id="rId3"/>
    <p:sldId id="257" r:id="rId4"/>
    <p:sldId id="258" r:id="rId5"/>
    <p:sldId id="260" r:id="rId6"/>
    <p:sldId id="259"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CFF"/>
    <a:srgbClr val="99FFCC"/>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60" d="100"/>
          <a:sy n="60" d="100"/>
        </p:scale>
        <p:origin x="1140" y="3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5E9AD3-2345-460C-8D5C-ED61C7ABD965}" type="datetimeFigureOut">
              <a:rPr lang="en-GB" smtClean="0"/>
              <a:t>16/06/2020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BA1048-55C5-4F47-A50E-F34A9B7603AD}" type="slidenum">
              <a:rPr lang="en-GB" smtClean="0"/>
              <a:t>‹#›</a:t>
            </a:fld>
            <a:endParaRPr lang="en-GB"/>
          </a:p>
        </p:txBody>
      </p:sp>
    </p:spTree>
    <p:extLst>
      <p:ext uri="{BB962C8B-B14F-4D97-AF65-F5344CB8AC3E}">
        <p14:creationId xmlns:p14="http://schemas.microsoft.com/office/powerpoint/2010/main" val="8745273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1BA4898-A2BE-483B-B006-AEADDF696FA4}" type="datetime1">
              <a:rPr lang="en-GB" smtClean="0"/>
              <a:t>16/06/2020</a:t>
            </a:fld>
            <a:endParaRPr lang="en-GB"/>
          </a:p>
        </p:txBody>
      </p:sp>
      <p:sp>
        <p:nvSpPr>
          <p:cNvPr id="5" name="Footer Placeholder 4"/>
          <p:cNvSpPr>
            <a:spLocks noGrp="1"/>
          </p:cNvSpPr>
          <p:nvPr>
            <p:ph type="ftr" sz="quarter" idx="11"/>
          </p:nvPr>
        </p:nvSpPr>
        <p:spPr/>
        <p:txBody>
          <a:bodyPr/>
          <a:lstStyle/>
          <a:p>
            <a:r>
              <a:rPr lang="en-US" smtClean="0"/>
              <a:t>Miss Morris / Head of Art &amp; Design and Photography</a:t>
            </a:r>
            <a:endParaRPr lang="en-GB"/>
          </a:p>
        </p:txBody>
      </p:sp>
      <p:sp>
        <p:nvSpPr>
          <p:cNvPr id="6" name="Slide Number Placeholder 5"/>
          <p:cNvSpPr>
            <a:spLocks noGrp="1"/>
          </p:cNvSpPr>
          <p:nvPr>
            <p:ph type="sldNum" sz="quarter" idx="12"/>
          </p:nvPr>
        </p:nvSpPr>
        <p:spPr/>
        <p:txBody>
          <a:bodyPr/>
          <a:lstStyle/>
          <a:p>
            <a:fld id="{569AB9D6-117E-45E8-B42C-D4CCDD0C0DDF}" type="slidenum">
              <a:rPr lang="en-GB" smtClean="0"/>
              <a:t>‹#›</a:t>
            </a:fld>
            <a:endParaRPr lang="en-GB"/>
          </a:p>
        </p:txBody>
      </p:sp>
    </p:spTree>
    <p:extLst>
      <p:ext uri="{BB962C8B-B14F-4D97-AF65-F5344CB8AC3E}">
        <p14:creationId xmlns:p14="http://schemas.microsoft.com/office/powerpoint/2010/main" val="238116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A060355-ABDA-462B-8D41-5A3BA057B21C}" type="datetime1">
              <a:rPr lang="en-GB" smtClean="0"/>
              <a:t>16/06/2020</a:t>
            </a:fld>
            <a:endParaRPr lang="en-GB"/>
          </a:p>
        </p:txBody>
      </p:sp>
      <p:sp>
        <p:nvSpPr>
          <p:cNvPr id="5" name="Footer Placeholder 4"/>
          <p:cNvSpPr>
            <a:spLocks noGrp="1"/>
          </p:cNvSpPr>
          <p:nvPr>
            <p:ph type="ftr" sz="quarter" idx="11"/>
          </p:nvPr>
        </p:nvSpPr>
        <p:spPr/>
        <p:txBody>
          <a:bodyPr/>
          <a:lstStyle/>
          <a:p>
            <a:r>
              <a:rPr lang="en-US" smtClean="0"/>
              <a:t>Miss Morris / Head of Art &amp; Design and Photography</a:t>
            </a:r>
            <a:endParaRPr lang="en-GB"/>
          </a:p>
        </p:txBody>
      </p:sp>
      <p:sp>
        <p:nvSpPr>
          <p:cNvPr id="6" name="Slide Number Placeholder 5"/>
          <p:cNvSpPr>
            <a:spLocks noGrp="1"/>
          </p:cNvSpPr>
          <p:nvPr>
            <p:ph type="sldNum" sz="quarter" idx="12"/>
          </p:nvPr>
        </p:nvSpPr>
        <p:spPr/>
        <p:txBody>
          <a:bodyPr/>
          <a:lstStyle/>
          <a:p>
            <a:fld id="{569AB9D6-117E-45E8-B42C-D4CCDD0C0DDF}" type="slidenum">
              <a:rPr lang="en-GB" smtClean="0"/>
              <a:t>‹#›</a:t>
            </a:fld>
            <a:endParaRPr lang="en-GB"/>
          </a:p>
        </p:txBody>
      </p:sp>
    </p:spTree>
    <p:extLst>
      <p:ext uri="{BB962C8B-B14F-4D97-AF65-F5344CB8AC3E}">
        <p14:creationId xmlns:p14="http://schemas.microsoft.com/office/powerpoint/2010/main" val="15071513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08B8875-3AEB-49E8-832B-F22605BC3790}" type="datetime1">
              <a:rPr lang="en-GB" smtClean="0"/>
              <a:t>16/06/2020</a:t>
            </a:fld>
            <a:endParaRPr lang="en-GB"/>
          </a:p>
        </p:txBody>
      </p:sp>
      <p:sp>
        <p:nvSpPr>
          <p:cNvPr id="5" name="Footer Placeholder 4"/>
          <p:cNvSpPr>
            <a:spLocks noGrp="1"/>
          </p:cNvSpPr>
          <p:nvPr>
            <p:ph type="ftr" sz="quarter" idx="11"/>
          </p:nvPr>
        </p:nvSpPr>
        <p:spPr/>
        <p:txBody>
          <a:bodyPr/>
          <a:lstStyle/>
          <a:p>
            <a:r>
              <a:rPr lang="en-US" smtClean="0"/>
              <a:t>Miss Morris / Head of Art &amp; Design and Photography</a:t>
            </a:r>
            <a:endParaRPr lang="en-GB"/>
          </a:p>
        </p:txBody>
      </p:sp>
      <p:sp>
        <p:nvSpPr>
          <p:cNvPr id="6" name="Slide Number Placeholder 5"/>
          <p:cNvSpPr>
            <a:spLocks noGrp="1"/>
          </p:cNvSpPr>
          <p:nvPr>
            <p:ph type="sldNum" sz="quarter" idx="12"/>
          </p:nvPr>
        </p:nvSpPr>
        <p:spPr/>
        <p:txBody>
          <a:bodyPr/>
          <a:lstStyle/>
          <a:p>
            <a:fld id="{569AB9D6-117E-45E8-B42C-D4CCDD0C0DDF}" type="slidenum">
              <a:rPr lang="en-GB" smtClean="0"/>
              <a:t>‹#›</a:t>
            </a:fld>
            <a:endParaRPr lang="en-GB"/>
          </a:p>
        </p:txBody>
      </p:sp>
    </p:spTree>
    <p:extLst>
      <p:ext uri="{BB962C8B-B14F-4D97-AF65-F5344CB8AC3E}">
        <p14:creationId xmlns:p14="http://schemas.microsoft.com/office/powerpoint/2010/main" val="21193911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6E2C95C-2EB6-479A-A665-4CAD0DBB48B3}" type="datetime1">
              <a:rPr lang="en-GB" smtClean="0"/>
              <a:t>16/06/2020</a:t>
            </a:fld>
            <a:endParaRPr lang="en-GB"/>
          </a:p>
        </p:txBody>
      </p:sp>
      <p:sp>
        <p:nvSpPr>
          <p:cNvPr id="5" name="Footer Placeholder 4"/>
          <p:cNvSpPr>
            <a:spLocks noGrp="1"/>
          </p:cNvSpPr>
          <p:nvPr>
            <p:ph type="ftr" sz="quarter" idx="11"/>
          </p:nvPr>
        </p:nvSpPr>
        <p:spPr/>
        <p:txBody>
          <a:bodyPr/>
          <a:lstStyle/>
          <a:p>
            <a:r>
              <a:rPr lang="en-US" smtClean="0"/>
              <a:t>Miss Morris / Head of Art &amp; Design and Photography</a:t>
            </a:r>
            <a:endParaRPr lang="en-GB"/>
          </a:p>
        </p:txBody>
      </p:sp>
      <p:sp>
        <p:nvSpPr>
          <p:cNvPr id="6" name="Slide Number Placeholder 5"/>
          <p:cNvSpPr>
            <a:spLocks noGrp="1"/>
          </p:cNvSpPr>
          <p:nvPr>
            <p:ph type="sldNum" sz="quarter" idx="12"/>
          </p:nvPr>
        </p:nvSpPr>
        <p:spPr/>
        <p:txBody>
          <a:bodyPr/>
          <a:lstStyle/>
          <a:p>
            <a:fld id="{569AB9D6-117E-45E8-B42C-D4CCDD0C0DDF}" type="slidenum">
              <a:rPr lang="en-GB" smtClean="0"/>
              <a:t>‹#›</a:t>
            </a:fld>
            <a:endParaRPr lang="en-GB"/>
          </a:p>
        </p:txBody>
      </p:sp>
    </p:spTree>
    <p:extLst>
      <p:ext uri="{BB962C8B-B14F-4D97-AF65-F5344CB8AC3E}">
        <p14:creationId xmlns:p14="http://schemas.microsoft.com/office/powerpoint/2010/main" val="2288814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69910B3-F04A-468C-B7BA-132365801A25}" type="datetime1">
              <a:rPr lang="en-GB" smtClean="0"/>
              <a:t>16/06/2020</a:t>
            </a:fld>
            <a:endParaRPr lang="en-GB"/>
          </a:p>
        </p:txBody>
      </p:sp>
      <p:sp>
        <p:nvSpPr>
          <p:cNvPr id="5" name="Footer Placeholder 4"/>
          <p:cNvSpPr>
            <a:spLocks noGrp="1"/>
          </p:cNvSpPr>
          <p:nvPr>
            <p:ph type="ftr" sz="quarter" idx="11"/>
          </p:nvPr>
        </p:nvSpPr>
        <p:spPr/>
        <p:txBody>
          <a:bodyPr/>
          <a:lstStyle/>
          <a:p>
            <a:r>
              <a:rPr lang="en-US" smtClean="0"/>
              <a:t>Miss Morris / Head of Art &amp; Design and Photography</a:t>
            </a:r>
            <a:endParaRPr lang="en-GB"/>
          </a:p>
        </p:txBody>
      </p:sp>
      <p:sp>
        <p:nvSpPr>
          <p:cNvPr id="6" name="Slide Number Placeholder 5"/>
          <p:cNvSpPr>
            <a:spLocks noGrp="1"/>
          </p:cNvSpPr>
          <p:nvPr>
            <p:ph type="sldNum" sz="quarter" idx="12"/>
          </p:nvPr>
        </p:nvSpPr>
        <p:spPr/>
        <p:txBody>
          <a:bodyPr/>
          <a:lstStyle/>
          <a:p>
            <a:fld id="{569AB9D6-117E-45E8-B42C-D4CCDD0C0DDF}" type="slidenum">
              <a:rPr lang="en-GB" smtClean="0"/>
              <a:t>‹#›</a:t>
            </a:fld>
            <a:endParaRPr lang="en-GB"/>
          </a:p>
        </p:txBody>
      </p:sp>
    </p:spTree>
    <p:extLst>
      <p:ext uri="{BB962C8B-B14F-4D97-AF65-F5344CB8AC3E}">
        <p14:creationId xmlns:p14="http://schemas.microsoft.com/office/powerpoint/2010/main" val="14158282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FB33F5FE-1620-46E6-A0D2-FCA07299BB82}" type="datetime1">
              <a:rPr lang="en-GB" smtClean="0"/>
              <a:t>16/06/2020</a:t>
            </a:fld>
            <a:endParaRPr lang="en-GB"/>
          </a:p>
        </p:txBody>
      </p:sp>
      <p:sp>
        <p:nvSpPr>
          <p:cNvPr id="6" name="Footer Placeholder 5"/>
          <p:cNvSpPr>
            <a:spLocks noGrp="1"/>
          </p:cNvSpPr>
          <p:nvPr>
            <p:ph type="ftr" sz="quarter" idx="11"/>
          </p:nvPr>
        </p:nvSpPr>
        <p:spPr/>
        <p:txBody>
          <a:bodyPr/>
          <a:lstStyle/>
          <a:p>
            <a:r>
              <a:rPr lang="en-US" smtClean="0"/>
              <a:t>Miss Morris / Head of Art &amp; Design and Photography</a:t>
            </a:r>
            <a:endParaRPr lang="en-GB"/>
          </a:p>
        </p:txBody>
      </p:sp>
      <p:sp>
        <p:nvSpPr>
          <p:cNvPr id="7" name="Slide Number Placeholder 6"/>
          <p:cNvSpPr>
            <a:spLocks noGrp="1"/>
          </p:cNvSpPr>
          <p:nvPr>
            <p:ph type="sldNum" sz="quarter" idx="12"/>
          </p:nvPr>
        </p:nvSpPr>
        <p:spPr/>
        <p:txBody>
          <a:bodyPr/>
          <a:lstStyle/>
          <a:p>
            <a:fld id="{569AB9D6-117E-45E8-B42C-D4CCDD0C0DDF}" type="slidenum">
              <a:rPr lang="en-GB" smtClean="0"/>
              <a:t>‹#›</a:t>
            </a:fld>
            <a:endParaRPr lang="en-GB"/>
          </a:p>
        </p:txBody>
      </p:sp>
    </p:spTree>
    <p:extLst>
      <p:ext uri="{BB962C8B-B14F-4D97-AF65-F5344CB8AC3E}">
        <p14:creationId xmlns:p14="http://schemas.microsoft.com/office/powerpoint/2010/main" val="10755603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B3BB1C4-7924-48F4-ACE7-95AE5B52E9A9}" type="datetime1">
              <a:rPr lang="en-GB" smtClean="0"/>
              <a:t>16/06/2020</a:t>
            </a:fld>
            <a:endParaRPr lang="en-GB"/>
          </a:p>
        </p:txBody>
      </p:sp>
      <p:sp>
        <p:nvSpPr>
          <p:cNvPr id="8" name="Footer Placeholder 7"/>
          <p:cNvSpPr>
            <a:spLocks noGrp="1"/>
          </p:cNvSpPr>
          <p:nvPr>
            <p:ph type="ftr" sz="quarter" idx="11"/>
          </p:nvPr>
        </p:nvSpPr>
        <p:spPr/>
        <p:txBody>
          <a:bodyPr/>
          <a:lstStyle/>
          <a:p>
            <a:r>
              <a:rPr lang="en-US" smtClean="0"/>
              <a:t>Miss Morris / Head of Art &amp; Design and Photography</a:t>
            </a:r>
            <a:endParaRPr lang="en-GB"/>
          </a:p>
        </p:txBody>
      </p:sp>
      <p:sp>
        <p:nvSpPr>
          <p:cNvPr id="9" name="Slide Number Placeholder 8"/>
          <p:cNvSpPr>
            <a:spLocks noGrp="1"/>
          </p:cNvSpPr>
          <p:nvPr>
            <p:ph type="sldNum" sz="quarter" idx="12"/>
          </p:nvPr>
        </p:nvSpPr>
        <p:spPr/>
        <p:txBody>
          <a:bodyPr/>
          <a:lstStyle/>
          <a:p>
            <a:fld id="{569AB9D6-117E-45E8-B42C-D4CCDD0C0DDF}" type="slidenum">
              <a:rPr lang="en-GB" smtClean="0"/>
              <a:t>‹#›</a:t>
            </a:fld>
            <a:endParaRPr lang="en-GB"/>
          </a:p>
        </p:txBody>
      </p:sp>
    </p:spTree>
    <p:extLst>
      <p:ext uri="{BB962C8B-B14F-4D97-AF65-F5344CB8AC3E}">
        <p14:creationId xmlns:p14="http://schemas.microsoft.com/office/powerpoint/2010/main" val="2810854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1FC2EBD-7142-490F-9E2B-83053E6B21EE}" type="datetime1">
              <a:rPr lang="en-GB" smtClean="0"/>
              <a:t>16/06/2020</a:t>
            </a:fld>
            <a:endParaRPr lang="en-GB"/>
          </a:p>
        </p:txBody>
      </p:sp>
      <p:sp>
        <p:nvSpPr>
          <p:cNvPr id="4" name="Footer Placeholder 3"/>
          <p:cNvSpPr>
            <a:spLocks noGrp="1"/>
          </p:cNvSpPr>
          <p:nvPr>
            <p:ph type="ftr" sz="quarter" idx="11"/>
          </p:nvPr>
        </p:nvSpPr>
        <p:spPr/>
        <p:txBody>
          <a:bodyPr/>
          <a:lstStyle/>
          <a:p>
            <a:r>
              <a:rPr lang="en-US" smtClean="0"/>
              <a:t>Miss Morris / Head of Art &amp; Design and Photography</a:t>
            </a:r>
            <a:endParaRPr lang="en-GB"/>
          </a:p>
        </p:txBody>
      </p:sp>
      <p:sp>
        <p:nvSpPr>
          <p:cNvPr id="5" name="Slide Number Placeholder 4"/>
          <p:cNvSpPr>
            <a:spLocks noGrp="1"/>
          </p:cNvSpPr>
          <p:nvPr>
            <p:ph type="sldNum" sz="quarter" idx="12"/>
          </p:nvPr>
        </p:nvSpPr>
        <p:spPr/>
        <p:txBody>
          <a:bodyPr/>
          <a:lstStyle/>
          <a:p>
            <a:fld id="{569AB9D6-117E-45E8-B42C-D4CCDD0C0DDF}" type="slidenum">
              <a:rPr lang="en-GB" smtClean="0"/>
              <a:t>‹#›</a:t>
            </a:fld>
            <a:endParaRPr lang="en-GB"/>
          </a:p>
        </p:txBody>
      </p:sp>
    </p:spTree>
    <p:extLst>
      <p:ext uri="{BB962C8B-B14F-4D97-AF65-F5344CB8AC3E}">
        <p14:creationId xmlns:p14="http://schemas.microsoft.com/office/powerpoint/2010/main" val="16653594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6B7A45-8A17-4FF4-B0E1-D1BE2D33C7E5}" type="datetime1">
              <a:rPr lang="en-GB" smtClean="0"/>
              <a:t>16/06/2020</a:t>
            </a:fld>
            <a:endParaRPr lang="en-GB"/>
          </a:p>
        </p:txBody>
      </p:sp>
      <p:sp>
        <p:nvSpPr>
          <p:cNvPr id="3" name="Footer Placeholder 2"/>
          <p:cNvSpPr>
            <a:spLocks noGrp="1"/>
          </p:cNvSpPr>
          <p:nvPr>
            <p:ph type="ftr" sz="quarter" idx="11"/>
          </p:nvPr>
        </p:nvSpPr>
        <p:spPr/>
        <p:txBody>
          <a:bodyPr/>
          <a:lstStyle/>
          <a:p>
            <a:r>
              <a:rPr lang="en-US" smtClean="0"/>
              <a:t>Miss Morris / Head of Art &amp; Design and Photography</a:t>
            </a:r>
            <a:endParaRPr lang="en-GB"/>
          </a:p>
        </p:txBody>
      </p:sp>
      <p:sp>
        <p:nvSpPr>
          <p:cNvPr id="4" name="Slide Number Placeholder 3"/>
          <p:cNvSpPr>
            <a:spLocks noGrp="1"/>
          </p:cNvSpPr>
          <p:nvPr>
            <p:ph type="sldNum" sz="quarter" idx="12"/>
          </p:nvPr>
        </p:nvSpPr>
        <p:spPr/>
        <p:txBody>
          <a:bodyPr/>
          <a:lstStyle/>
          <a:p>
            <a:fld id="{569AB9D6-117E-45E8-B42C-D4CCDD0C0DDF}" type="slidenum">
              <a:rPr lang="en-GB" smtClean="0"/>
              <a:t>‹#›</a:t>
            </a:fld>
            <a:endParaRPr lang="en-GB"/>
          </a:p>
        </p:txBody>
      </p:sp>
    </p:spTree>
    <p:extLst>
      <p:ext uri="{BB962C8B-B14F-4D97-AF65-F5344CB8AC3E}">
        <p14:creationId xmlns:p14="http://schemas.microsoft.com/office/powerpoint/2010/main" val="15495149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62E193F-8CC2-4209-9454-909431E7514B}" type="datetime1">
              <a:rPr lang="en-GB" smtClean="0"/>
              <a:t>16/06/2020</a:t>
            </a:fld>
            <a:endParaRPr lang="en-GB"/>
          </a:p>
        </p:txBody>
      </p:sp>
      <p:sp>
        <p:nvSpPr>
          <p:cNvPr id="6" name="Footer Placeholder 5"/>
          <p:cNvSpPr>
            <a:spLocks noGrp="1"/>
          </p:cNvSpPr>
          <p:nvPr>
            <p:ph type="ftr" sz="quarter" idx="11"/>
          </p:nvPr>
        </p:nvSpPr>
        <p:spPr/>
        <p:txBody>
          <a:bodyPr/>
          <a:lstStyle/>
          <a:p>
            <a:r>
              <a:rPr lang="en-US" smtClean="0"/>
              <a:t>Miss Morris / Head of Art &amp; Design and Photography</a:t>
            </a:r>
            <a:endParaRPr lang="en-GB"/>
          </a:p>
        </p:txBody>
      </p:sp>
      <p:sp>
        <p:nvSpPr>
          <p:cNvPr id="7" name="Slide Number Placeholder 6"/>
          <p:cNvSpPr>
            <a:spLocks noGrp="1"/>
          </p:cNvSpPr>
          <p:nvPr>
            <p:ph type="sldNum" sz="quarter" idx="12"/>
          </p:nvPr>
        </p:nvSpPr>
        <p:spPr/>
        <p:txBody>
          <a:bodyPr/>
          <a:lstStyle/>
          <a:p>
            <a:fld id="{569AB9D6-117E-45E8-B42C-D4CCDD0C0DDF}" type="slidenum">
              <a:rPr lang="en-GB" smtClean="0"/>
              <a:t>‹#›</a:t>
            </a:fld>
            <a:endParaRPr lang="en-GB"/>
          </a:p>
        </p:txBody>
      </p:sp>
    </p:spTree>
    <p:extLst>
      <p:ext uri="{BB962C8B-B14F-4D97-AF65-F5344CB8AC3E}">
        <p14:creationId xmlns:p14="http://schemas.microsoft.com/office/powerpoint/2010/main" val="39980057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2D28BBC-E682-4AFA-B818-4C1CD6DCFCFC}" type="datetime1">
              <a:rPr lang="en-GB" smtClean="0"/>
              <a:t>16/06/2020</a:t>
            </a:fld>
            <a:endParaRPr lang="en-GB"/>
          </a:p>
        </p:txBody>
      </p:sp>
      <p:sp>
        <p:nvSpPr>
          <p:cNvPr id="6" name="Footer Placeholder 5"/>
          <p:cNvSpPr>
            <a:spLocks noGrp="1"/>
          </p:cNvSpPr>
          <p:nvPr>
            <p:ph type="ftr" sz="quarter" idx="11"/>
          </p:nvPr>
        </p:nvSpPr>
        <p:spPr/>
        <p:txBody>
          <a:bodyPr/>
          <a:lstStyle/>
          <a:p>
            <a:r>
              <a:rPr lang="en-US" smtClean="0"/>
              <a:t>Miss Morris / Head of Art &amp; Design and Photography</a:t>
            </a:r>
            <a:endParaRPr lang="en-GB"/>
          </a:p>
        </p:txBody>
      </p:sp>
      <p:sp>
        <p:nvSpPr>
          <p:cNvPr id="7" name="Slide Number Placeholder 6"/>
          <p:cNvSpPr>
            <a:spLocks noGrp="1"/>
          </p:cNvSpPr>
          <p:nvPr>
            <p:ph type="sldNum" sz="quarter" idx="12"/>
          </p:nvPr>
        </p:nvSpPr>
        <p:spPr/>
        <p:txBody>
          <a:bodyPr/>
          <a:lstStyle/>
          <a:p>
            <a:fld id="{569AB9D6-117E-45E8-B42C-D4CCDD0C0DDF}" type="slidenum">
              <a:rPr lang="en-GB" smtClean="0"/>
              <a:t>‹#›</a:t>
            </a:fld>
            <a:endParaRPr lang="en-GB"/>
          </a:p>
        </p:txBody>
      </p:sp>
    </p:spTree>
    <p:extLst>
      <p:ext uri="{BB962C8B-B14F-4D97-AF65-F5344CB8AC3E}">
        <p14:creationId xmlns:p14="http://schemas.microsoft.com/office/powerpoint/2010/main" val="31792105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0F04D9-644A-4925-96E8-B61379C6020C}" type="datetime1">
              <a:rPr lang="en-GB" smtClean="0"/>
              <a:t>16/06/2020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Miss Morris / Head of Art &amp; Design and Photography</a:t>
            </a:r>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9AB9D6-117E-45E8-B42C-D4CCDD0C0DDF}" type="slidenum">
              <a:rPr lang="en-GB" smtClean="0"/>
              <a:t>‹#›</a:t>
            </a:fld>
            <a:endParaRPr lang="en-GB"/>
          </a:p>
        </p:txBody>
      </p:sp>
    </p:spTree>
    <p:extLst>
      <p:ext uri="{BB962C8B-B14F-4D97-AF65-F5344CB8AC3E}">
        <p14:creationId xmlns:p14="http://schemas.microsoft.com/office/powerpoint/2010/main" val="42710097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hyperlink" Target="https://www.photocollage.com/" TargetMode="External"/><Relationship Id="rId13" Type="http://schemas.openxmlformats.org/officeDocument/2006/relationships/image" Target="../media/image6.jpeg"/><Relationship Id="rId3" Type="http://schemas.openxmlformats.org/officeDocument/2006/relationships/hyperlink" Target="mailto:g.morris@penworthamgirls.lancs.sch.uk" TargetMode="External"/><Relationship Id="rId7" Type="http://schemas.openxmlformats.org/officeDocument/2006/relationships/hyperlink" Target="https://jimgoldenstudio.com/" TargetMode="External"/><Relationship Id="rId12" Type="http://schemas.openxmlformats.org/officeDocument/2006/relationships/image" Target="../media/image5.jpeg"/><Relationship Id="rId2" Type="http://schemas.openxmlformats.org/officeDocument/2006/relationships/hyperlink" Target="http://www.pixlr.com/" TargetMode="External"/><Relationship Id="rId1" Type="http://schemas.openxmlformats.org/officeDocument/2006/relationships/slideLayout" Target="../slideLayouts/slideLayout5.xml"/><Relationship Id="rId6" Type="http://schemas.openxmlformats.org/officeDocument/2006/relationships/hyperlink" Target="https://www.vanessamckeown.com/" TargetMode="External"/><Relationship Id="rId11" Type="http://schemas.openxmlformats.org/officeDocument/2006/relationships/image" Target="../media/image4.jpeg"/><Relationship Id="rId5" Type="http://schemas.openxmlformats.org/officeDocument/2006/relationships/hyperlink" Target="https://www.pinterest.co.uk/search/pins/?q=irving%20penn%20still%20life&amp;rs=typed&amp;term_meta%5b%5d=irving%7Ctyped&amp;term_meta%5b%5d=penn%7Ctyped&amp;term_meta%5b%5d=still%7Ctyped&amp;term_meta%5b%5d=life%7Ctyped" TargetMode="External"/><Relationship Id="rId10" Type="http://schemas.openxmlformats.org/officeDocument/2006/relationships/image" Target="../media/image3.png"/><Relationship Id="rId4" Type="http://schemas.openxmlformats.org/officeDocument/2006/relationships/hyperlink" Target="https://www.youtube.com/watch?v=08NdIsOiKzA" TargetMode="External"/><Relationship Id="rId9" Type="http://schemas.openxmlformats.org/officeDocument/2006/relationships/image" Target="../media/image2.jpeg"/></Relationships>
</file>

<file path=ppt/slides/_rels/slide3.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hyperlink" Target="mailto:g.morris@penworthamgirls.lancs.sch.uk" TargetMode="External"/><Relationship Id="rId7" Type="http://schemas.openxmlformats.org/officeDocument/2006/relationships/image" Target="../media/image7.jpeg"/><Relationship Id="rId2" Type="http://schemas.openxmlformats.org/officeDocument/2006/relationships/hyperlink" Target="http://www.pixlr.com/" TargetMode="External"/><Relationship Id="rId1" Type="http://schemas.openxmlformats.org/officeDocument/2006/relationships/slideLayout" Target="../slideLayouts/slideLayout5.xml"/><Relationship Id="rId6" Type="http://schemas.openxmlformats.org/officeDocument/2006/relationships/image" Target="../media/image4.jpeg"/><Relationship Id="rId5" Type="http://schemas.openxmlformats.org/officeDocument/2006/relationships/hyperlink" Target="https://www.youtube.com/watch?v=fvcUGlwonww" TargetMode="External"/><Relationship Id="rId4" Type="http://schemas.openxmlformats.org/officeDocument/2006/relationships/hyperlink" Target="https://www.photocollage.com/" TargetMode="External"/><Relationship Id="rId9" Type="http://schemas.openxmlformats.org/officeDocument/2006/relationships/image" Target="../media/image9.jpeg"/></Relationships>
</file>

<file path=ppt/slides/_rels/slide4.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5.jpeg"/><Relationship Id="rId3" Type="http://schemas.openxmlformats.org/officeDocument/2006/relationships/hyperlink" Target="http://www.pixlr.com/" TargetMode="External"/><Relationship Id="rId7" Type="http://schemas.openxmlformats.org/officeDocument/2006/relationships/image" Target="../media/image4.jpeg"/><Relationship Id="rId12" Type="http://schemas.openxmlformats.org/officeDocument/2006/relationships/image" Target="../media/image14.png"/><Relationship Id="rId2" Type="http://schemas.openxmlformats.org/officeDocument/2006/relationships/hyperlink" Target="https://www.youtube.com/watch?v=n4Mf9vWvugE" TargetMode="External"/><Relationship Id="rId1" Type="http://schemas.openxmlformats.org/officeDocument/2006/relationships/slideLayout" Target="../slideLayouts/slideLayout5.xml"/><Relationship Id="rId6" Type="http://schemas.openxmlformats.org/officeDocument/2006/relationships/hyperlink" Target="http://www.lucyshiresphotography.co.uk/galleries/" TargetMode="External"/><Relationship Id="rId11" Type="http://schemas.openxmlformats.org/officeDocument/2006/relationships/image" Target="../media/image13.png"/><Relationship Id="rId5" Type="http://schemas.openxmlformats.org/officeDocument/2006/relationships/hyperlink" Target="https://www.photocollage.com/" TargetMode="External"/><Relationship Id="rId10" Type="http://schemas.openxmlformats.org/officeDocument/2006/relationships/image" Target="../media/image12.png"/><Relationship Id="rId4" Type="http://schemas.openxmlformats.org/officeDocument/2006/relationships/hyperlink" Target="mailto:g.morris@penworthamgirls.lancs.sch.uk" TargetMode="External"/><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a:duotone>
              <a:schemeClr val="accent4">
                <a:shade val="45000"/>
                <a:satMod val="135000"/>
              </a:schemeClr>
              <a:prstClr val="white"/>
            </a:duotone>
          </a:blip>
          <a:srcRect l="22103" t="3639" r="58021" b="3261"/>
          <a:stretch/>
        </p:blipFill>
        <p:spPr>
          <a:xfrm>
            <a:off x="10250904" y="196056"/>
            <a:ext cx="1716506" cy="6384758"/>
          </a:xfrm>
          <a:prstGeom prst="rect">
            <a:avLst/>
          </a:prstGeom>
          <a:ln>
            <a:noFill/>
          </a:ln>
          <a:effectLst>
            <a:softEdge rad="112500"/>
          </a:effectLst>
        </p:spPr>
      </p:pic>
      <p:sp>
        <p:nvSpPr>
          <p:cNvPr id="4" name="Title 3"/>
          <p:cNvSpPr txBox="1">
            <a:spLocks/>
          </p:cNvSpPr>
          <p:nvPr/>
        </p:nvSpPr>
        <p:spPr>
          <a:xfrm>
            <a:off x="633845" y="600661"/>
            <a:ext cx="12192000" cy="461302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7200" b="1" spc="300" dirty="0" smtClean="0">
                <a:effectLst>
                  <a:outerShdw blurRad="38100" dist="38100" dir="2700000" algn="tl">
                    <a:srgbClr val="000000">
                      <a:alpha val="43137"/>
                    </a:srgbClr>
                  </a:outerShdw>
                </a:effectLst>
                <a:latin typeface="Century Gothic" panose="020B0502020202020204" pitchFamily="34" charset="0"/>
                <a:cs typeface="Arial" panose="020B0604020202020204" pitchFamily="34" charset="0"/>
              </a:rPr>
              <a:t>GCSE Photography</a:t>
            </a:r>
            <a:r>
              <a:rPr lang="en-US" sz="7200" b="1" spc="300" dirty="0" smtClean="0">
                <a:latin typeface="Century Gothic" panose="020B0502020202020204" pitchFamily="34" charset="0"/>
                <a:cs typeface="Arial" panose="020B0604020202020204" pitchFamily="34" charset="0"/>
              </a:rPr>
              <a:t/>
            </a:r>
            <a:br>
              <a:rPr lang="en-US" sz="7200" b="1" spc="300" dirty="0" smtClean="0">
                <a:latin typeface="Century Gothic" panose="020B0502020202020204" pitchFamily="34" charset="0"/>
                <a:cs typeface="Arial" panose="020B0604020202020204" pitchFamily="34" charset="0"/>
              </a:rPr>
            </a:br>
            <a:r>
              <a:rPr lang="en-US" sz="7200" b="1" spc="300" dirty="0" smtClean="0">
                <a:solidFill>
                  <a:srgbClr val="FFC000"/>
                </a:solidFill>
                <a:latin typeface="Century Gothic" panose="020B0502020202020204" pitchFamily="34" charset="0"/>
                <a:cs typeface="Arial" panose="020B0604020202020204" pitchFamily="34" charset="0"/>
              </a:rPr>
              <a:t>HOME LEARNING</a:t>
            </a:r>
          </a:p>
          <a:p>
            <a:pPr>
              <a:lnSpc>
                <a:spcPct val="100000"/>
              </a:lnSpc>
            </a:pPr>
            <a:endParaRPr lang="en-US" sz="7200" b="1" spc="300" dirty="0" smtClean="0">
              <a:solidFill>
                <a:srgbClr val="FFC000"/>
              </a:solidFill>
              <a:latin typeface="Century Gothic" panose="020B0502020202020204" pitchFamily="34" charset="0"/>
              <a:cs typeface="Arial" panose="020B0604020202020204" pitchFamily="34" charset="0"/>
            </a:endParaRPr>
          </a:p>
          <a:p>
            <a:pPr>
              <a:lnSpc>
                <a:spcPct val="100000"/>
              </a:lnSpc>
            </a:pPr>
            <a:endParaRPr lang="en-US" sz="7200" b="1" spc="300" dirty="0" smtClean="0">
              <a:solidFill>
                <a:srgbClr val="FFC000"/>
              </a:solidFill>
              <a:latin typeface="Century Gothic" panose="020B0502020202020204" pitchFamily="34" charset="0"/>
              <a:cs typeface="Arial" panose="020B0604020202020204" pitchFamily="34" charset="0"/>
            </a:endParaRPr>
          </a:p>
          <a:p>
            <a:pPr>
              <a:lnSpc>
                <a:spcPct val="100000"/>
              </a:lnSpc>
            </a:pPr>
            <a:r>
              <a:rPr lang="en-US" sz="4000" b="1" i="1" spc="300" dirty="0" smtClean="0">
                <a:latin typeface="Century Gothic" panose="020B0502020202020204" pitchFamily="34" charset="0"/>
                <a:cs typeface="Arial" panose="020B0604020202020204" pitchFamily="34" charset="0"/>
              </a:rPr>
              <a:t>SUMMER PREPARATION </a:t>
            </a:r>
          </a:p>
          <a:p>
            <a:pPr>
              <a:lnSpc>
                <a:spcPct val="100000"/>
              </a:lnSpc>
            </a:pPr>
            <a:r>
              <a:rPr lang="en-US" sz="4000" b="1" i="1" spc="300" dirty="0" smtClean="0">
                <a:latin typeface="Century Gothic" panose="020B0502020202020204" pitchFamily="34" charset="0"/>
                <a:cs typeface="Arial" panose="020B0604020202020204" pitchFamily="34" charset="0"/>
              </a:rPr>
              <a:t>BOOKLET 2020</a:t>
            </a:r>
            <a:endParaRPr lang="en-GB" sz="4000" b="1" i="1" spc="300" dirty="0">
              <a:latin typeface="Century Gothic" panose="020B0502020202020204" pitchFamily="34" charset="0"/>
              <a:cs typeface="Arial" panose="020B0604020202020204" pitchFamily="34" charset="0"/>
            </a:endParaRPr>
          </a:p>
        </p:txBody>
      </p:sp>
      <p:sp>
        <p:nvSpPr>
          <p:cNvPr id="5" name="TextBox 4"/>
          <p:cNvSpPr txBox="1"/>
          <p:nvPr/>
        </p:nvSpPr>
        <p:spPr>
          <a:xfrm rot="16200000">
            <a:off x="-2130049" y="2153012"/>
            <a:ext cx="4661151" cy="369332"/>
          </a:xfrm>
          <a:prstGeom prst="rect">
            <a:avLst/>
          </a:prstGeom>
          <a:solidFill>
            <a:srgbClr val="FFC000">
              <a:alpha val="21000"/>
            </a:srgbClr>
          </a:solidFill>
        </p:spPr>
        <p:txBody>
          <a:bodyPr wrap="square" rtlCol="0">
            <a:spAutoFit/>
          </a:bodyPr>
          <a:lstStyle/>
          <a:p>
            <a:r>
              <a:rPr lang="en-US" dirty="0" smtClean="0"/>
              <a:t>GCSE PHOTOGRAPHY / SUMMER PREPARATION</a:t>
            </a:r>
            <a:endParaRPr lang="en-GB" dirty="0"/>
          </a:p>
        </p:txBody>
      </p:sp>
      <p:sp>
        <p:nvSpPr>
          <p:cNvPr id="7" name="Footer Placeholder 5"/>
          <p:cNvSpPr txBox="1">
            <a:spLocks/>
          </p:cNvSpPr>
          <p:nvPr/>
        </p:nvSpPr>
        <p:spPr>
          <a:xfrm>
            <a:off x="0" y="6492875"/>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smtClean="0"/>
              <a:t>Miss Morris / Head of Art &amp; Design and Photography</a:t>
            </a:r>
            <a:endParaRPr lang="en-GB" dirty="0"/>
          </a:p>
        </p:txBody>
      </p:sp>
    </p:spTree>
    <p:extLst>
      <p:ext uri="{BB962C8B-B14F-4D97-AF65-F5344CB8AC3E}">
        <p14:creationId xmlns:p14="http://schemas.microsoft.com/office/powerpoint/2010/main" val="6546625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794" y="231187"/>
            <a:ext cx="3722915" cy="735464"/>
          </a:xfrm>
        </p:spPr>
        <p:txBody>
          <a:bodyPr>
            <a:normAutofit fontScale="90000"/>
          </a:bodyPr>
          <a:lstStyle/>
          <a:p>
            <a:pPr algn="ctr">
              <a:lnSpc>
                <a:spcPct val="100000"/>
              </a:lnSpc>
            </a:pPr>
            <a:r>
              <a:rPr lang="en-US" sz="2000" b="1" spc="300" dirty="0" smtClean="0">
                <a:effectLst>
                  <a:outerShdw blurRad="38100" dist="38100" dir="2700000" algn="tl">
                    <a:srgbClr val="000000">
                      <a:alpha val="43137"/>
                    </a:srgbClr>
                  </a:outerShdw>
                </a:effectLst>
                <a:latin typeface="Century Gothic" panose="020B0502020202020204" pitchFamily="34" charset="0"/>
                <a:cs typeface="Arial" panose="020B0604020202020204" pitchFamily="34" charset="0"/>
              </a:rPr>
              <a:t>GCSE Photography</a:t>
            </a:r>
            <a:r>
              <a:rPr lang="en-US" sz="2000" b="1" spc="300" dirty="0">
                <a:latin typeface="Century Gothic" panose="020B0502020202020204" pitchFamily="34" charset="0"/>
                <a:cs typeface="Arial" panose="020B0604020202020204" pitchFamily="34" charset="0"/>
              </a:rPr>
              <a:t/>
            </a:r>
            <a:br>
              <a:rPr lang="en-US" sz="2000" b="1" spc="300" dirty="0">
                <a:latin typeface="Century Gothic" panose="020B0502020202020204" pitchFamily="34" charset="0"/>
                <a:cs typeface="Arial" panose="020B0604020202020204" pitchFamily="34" charset="0"/>
              </a:rPr>
            </a:br>
            <a:r>
              <a:rPr lang="en-US" sz="2400" b="1" spc="300" dirty="0" smtClean="0">
                <a:solidFill>
                  <a:srgbClr val="FFC000"/>
                </a:solidFill>
                <a:latin typeface="Century Gothic" panose="020B0502020202020204" pitchFamily="34" charset="0"/>
                <a:cs typeface="Arial" panose="020B0604020202020204" pitchFamily="34" charset="0"/>
              </a:rPr>
              <a:t>HOME LEARNING</a:t>
            </a:r>
            <a:endParaRPr lang="en-GB" sz="2400" b="1" spc="300" dirty="0">
              <a:solidFill>
                <a:srgbClr val="FFC000"/>
              </a:solidFill>
              <a:latin typeface="Century Gothic" panose="020B0502020202020204" pitchFamily="34" charset="0"/>
              <a:cs typeface="Arial" panose="020B0604020202020204" pitchFamily="34" charset="0"/>
            </a:endParaRPr>
          </a:p>
        </p:txBody>
      </p:sp>
      <p:sp>
        <p:nvSpPr>
          <p:cNvPr id="12" name="TextBox 11"/>
          <p:cNvSpPr txBox="1"/>
          <p:nvPr/>
        </p:nvSpPr>
        <p:spPr>
          <a:xfrm>
            <a:off x="8107677" y="231187"/>
            <a:ext cx="3722915" cy="6801862"/>
          </a:xfrm>
          <a:prstGeom prst="rect">
            <a:avLst/>
          </a:prstGeom>
          <a:noFill/>
          <a:ln>
            <a:noFill/>
          </a:ln>
        </p:spPr>
        <p:txBody>
          <a:bodyPr wrap="square" rtlCol="0">
            <a:spAutoFit/>
          </a:bodyPr>
          <a:lstStyle/>
          <a:p>
            <a:endParaRPr lang="en-US" sz="1200" dirty="0"/>
          </a:p>
          <a:p>
            <a:endParaRPr lang="en-US" sz="1200" dirty="0" smtClean="0"/>
          </a:p>
          <a:p>
            <a:endParaRPr lang="en-US" sz="400" dirty="0"/>
          </a:p>
          <a:p>
            <a:r>
              <a:rPr lang="en-US" sz="1200" dirty="0" smtClean="0"/>
              <a:t>Write your ‘</a:t>
            </a:r>
            <a:r>
              <a:rPr lang="en-US" sz="1200" b="1" dirty="0" smtClean="0"/>
              <a:t>Shoot </a:t>
            </a:r>
            <a:r>
              <a:rPr lang="en-US" sz="1200" b="1" dirty="0" smtClean="0"/>
              <a:t>P</a:t>
            </a:r>
            <a:r>
              <a:rPr lang="en-US" sz="1200" b="1" dirty="0" smtClean="0"/>
              <a:t>lan</a:t>
            </a:r>
            <a:r>
              <a:rPr lang="en-US" sz="1200" dirty="0" smtClean="0"/>
              <a:t>’ that explains how you will set up your photography shoot in the style of your chosen Photographer.  Consider what </a:t>
            </a:r>
            <a:r>
              <a:rPr lang="en-US" sz="1200" b="1" dirty="0" smtClean="0"/>
              <a:t>props, lighting, location, backgrounds, compositional elements </a:t>
            </a:r>
            <a:r>
              <a:rPr lang="en-US" sz="1200" dirty="0" smtClean="0"/>
              <a:t>and</a:t>
            </a:r>
            <a:r>
              <a:rPr lang="en-US" sz="1200" b="1" dirty="0" smtClean="0"/>
              <a:t> viewpoints </a:t>
            </a:r>
            <a:r>
              <a:rPr lang="en-US" sz="1200" dirty="0" smtClean="0"/>
              <a:t>you might use.  Type up your ‘Shoot Plan’ on your A3 PowerPoint &amp; save.  </a:t>
            </a:r>
            <a:endParaRPr lang="en-US" sz="1200" dirty="0" smtClean="0"/>
          </a:p>
          <a:p>
            <a:endParaRPr lang="en-US" sz="1200" dirty="0" smtClean="0"/>
          </a:p>
          <a:p>
            <a:endParaRPr lang="en-US" sz="1200" dirty="0" smtClean="0"/>
          </a:p>
          <a:p>
            <a:endParaRPr lang="en-US" sz="1200" dirty="0" smtClean="0"/>
          </a:p>
          <a:p>
            <a:r>
              <a:rPr lang="en-US" sz="1200" dirty="0" smtClean="0"/>
              <a:t>Take your </a:t>
            </a:r>
            <a:r>
              <a:rPr lang="en-US" sz="1200" b="1" dirty="0" smtClean="0"/>
              <a:t>shoot</a:t>
            </a:r>
            <a:r>
              <a:rPr lang="en-US" sz="1200" dirty="0" smtClean="0"/>
              <a:t> of at least </a:t>
            </a:r>
            <a:r>
              <a:rPr lang="en-US" sz="1200" b="1" dirty="0" smtClean="0"/>
              <a:t>20 photographs</a:t>
            </a:r>
            <a:r>
              <a:rPr lang="en-US" sz="1200" dirty="0" smtClean="0"/>
              <a:t>.  Download these onto your computer and print screen (</a:t>
            </a:r>
            <a:r>
              <a:rPr lang="en-US" sz="1200" dirty="0" err="1" smtClean="0"/>
              <a:t>Ctrl+PrtScr</a:t>
            </a:r>
            <a:r>
              <a:rPr lang="en-US" sz="1200" dirty="0" smtClean="0"/>
              <a:t>) them onto your A3 PowerPoint slide &amp; save.</a:t>
            </a:r>
          </a:p>
          <a:p>
            <a:endParaRPr lang="en-US" sz="1200" dirty="0" smtClean="0"/>
          </a:p>
          <a:p>
            <a:endParaRPr lang="en-US" sz="1200" dirty="0" smtClean="0"/>
          </a:p>
          <a:p>
            <a:endParaRPr lang="en-US" sz="1200" dirty="0"/>
          </a:p>
          <a:p>
            <a:endParaRPr lang="en-US" sz="1200" dirty="0"/>
          </a:p>
          <a:p>
            <a:endParaRPr lang="en-US" sz="1200" dirty="0" smtClean="0"/>
          </a:p>
          <a:p>
            <a:endParaRPr lang="en-US" sz="1200" dirty="0"/>
          </a:p>
          <a:p>
            <a:endParaRPr lang="en-US" sz="1200" dirty="0" smtClean="0"/>
          </a:p>
          <a:p>
            <a:r>
              <a:rPr lang="en-US" sz="1200" dirty="0" smtClean="0"/>
              <a:t>Select the </a:t>
            </a:r>
            <a:r>
              <a:rPr lang="en-US" sz="1200" b="1" dirty="0" smtClean="0"/>
              <a:t>3 best images </a:t>
            </a:r>
            <a:r>
              <a:rPr lang="en-US" sz="1200" dirty="0" smtClean="0"/>
              <a:t>from your shoot then </a:t>
            </a:r>
            <a:r>
              <a:rPr lang="en-US" sz="1200" b="1" dirty="0" smtClean="0"/>
              <a:t>edit</a:t>
            </a:r>
            <a:r>
              <a:rPr lang="en-US" sz="1200" dirty="0" smtClean="0"/>
              <a:t> using </a:t>
            </a:r>
            <a:r>
              <a:rPr lang="en-GB" sz="1200" dirty="0" smtClean="0">
                <a:hlinkClick r:id="rId2"/>
              </a:rPr>
              <a:t>www.pixlr.com</a:t>
            </a:r>
            <a:r>
              <a:rPr lang="en-GB" sz="1200" dirty="0" smtClean="0"/>
              <a:t> or your own software.  Add these images to your A3 PowerPoint &amp; save.</a:t>
            </a:r>
          </a:p>
          <a:p>
            <a:pPr algn="ctr"/>
            <a:r>
              <a:rPr lang="en-US" sz="1200" b="1" dirty="0" smtClean="0"/>
              <a:t>TOP TIP:  TAKE SCREEN SHOTS OF YOUR EDITING BY PRINT SCREENING YOUR WORK</a:t>
            </a:r>
            <a:r>
              <a:rPr lang="en-US" sz="1200" b="1" dirty="0" smtClean="0"/>
              <a:t> (</a:t>
            </a:r>
            <a:r>
              <a:rPr lang="en-US" sz="1200" b="1" dirty="0" err="1" smtClean="0"/>
              <a:t>Ctrl+PrtScr</a:t>
            </a:r>
            <a:r>
              <a:rPr lang="en-US" sz="1200" b="1" dirty="0" smtClean="0"/>
              <a:t>)</a:t>
            </a:r>
          </a:p>
          <a:p>
            <a:pPr algn="ctr"/>
            <a:endParaRPr lang="en-US" sz="1200" b="1" dirty="0"/>
          </a:p>
          <a:p>
            <a:pPr algn="ctr"/>
            <a:endParaRPr lang="en-US" sz="1200" b="1" dirty="0" smtClean="0"/>
          </a:p>
          <a:p>
            <a:pPr algn="ctr"/>
            <a:endParaRPr lang="en-US" sz="1200" b="1" dirty="0"/>
          </a:p>
          <a:p>
            <a:r>
              <a:rPr lang="en-US" sz="1200" dirty="0" smtClean="0"/>
              <a:t>Describe how your ‘shoot’ went and </a:t>
            </a:r>
            <a:r>
              <a:rPr lang="en-US" sz="1200" b="1" dirty="0" smtClean="0"/>
              <a:t>evaluate</a:t>
            </a:r>
            <a:r>
              <a:rPr lang="en-US" sz="1200" dirty="0" smtClean="0"/>
              <a:t> the </a:t>
            </a:r>
            <a:r>
              <a:rPr lang="en-US" sz="1200" b="1" dirty="0" smtClean="0"/>
              <a:t>strengths </a:t>
            </a:r>
            <a:r>
              <a:rPr lang="en-US" sz="1200" dirty="0" smtClean="0"/>
              <a:t>and</a:t>
            </a:r>
            <a:r>
              <a:rPr lang="en-US" sz="1200" b="1" dirty="0" smtClean="0"/>
              <a:t> weaknesses </a:t>
            </a:r>
            <a:r>
              <a:rPr lang="en-US" sz="1200" dirty="0" smtClean="0"/>
              <a:t>of your final images.  What would you do next if you were to plan another shoot?  How well does your work link with the Photographer.  What did you learn?  Add to your A3 PowerPoint, save and </a:t>
            </a:r>
            <a:r>
              <a:rPr lang="en-US" sz="1200" b="1" dirty="0" smtClean="0"/>
              <a:t>upload to Class-Charts / Share-Point.</a:t>
            </a:r>
            <a:endParaRPr lang="en-GB" sz="1200" b="1" dirty="0" smtClean="0"/>
          </a:p>
        </p:txBody>
      </p:sp>
      <p:sp>
        <p:nvSpPr>
          <p:cNvPr id="13" name="TextBox 12"/>
          <p:cNvSpPr txBox="1"/>
          <p:nvPr/>
        </p:nvSpPr>
        <p:spPr>
          <a:xfrm>
            <a:off x="4206225" y="231187"/>
            <a:ext cx="3722915" cy="6186309"/>
          </a:xfrm>
          <a:prstGeom prst="rect">
            <a:avLst/>
          </a:prstGeom>
          <a:noFill/>
          <a:ln>
            <a:noFill/>
          </a:ln>
        </p:spPr>
        <p:txBody>
          <a:bodyPr wrap="square" rtlCol="0">
            <a:spAutoFit/>
          </a:bodyPr>
          <a:lstStyle/>
          <a:p>
            <a:r>
              <a:rPr lang="en-US" sz="1200" dirty="0">
                <a:latin typeface="Verdana" panose="020B0604030504040204" pitchFamily="34" charset="0"/>
                <a:ea typeface="Verdana" panose="020B0604030504040204" pitchFamily="34" charset="0"/>
              </a:rPr>
              <a:t>Enter Text here …</a:t>
            </a:r>
          </a:p>
          <a:p>
            <a:endParaRPr lang="en-US" sz="1200" dirty="0"/>
          </a:p>
          <a:p>
            <a:endParaRPr lang="en-US" sz="1200" dirty="0" smtClean="0"/>
          </a:p>
          <a:p>
            <a:endParaRPr lang="en-US" sz="1200" dirty="0"/>
          </a:p>
          <a:p>
            <a:endParaRPr lang="en-US" sz="1200" dirty="0" smtClean="0"/>
          </a:p>
          <a:p>
            <a:endParaRPr lang="en-US" sz="1200" dirty="0"/>
          </a:p>
          <a:p>
            <a:endParaRPr lang="en-US" sz="1200" dirty="0" smtClean="0"/>
          </a:p>
          <a:p>
            <a:endParaRPr lang="en-US" sz="1200" dirty="0"/>
          </a:p>
          <a:p>
            <a:endParaRPr lang="en-US" sz="1200" dirty="0" smtClean="0"/>
          </a:p>
          <a:p>
            <a:endParaRPr lang="en-US" sz="1200" dirty="0"/>
          </a:p>
          <a:p>
            <a:endParaRPr lang="en-US" sz="1200" dirty="0" smtClean="0"/>
          </a:p>
          <a:p>
            <a:endParaRPr lang="en-US" sz="1200" dirty="0"/>
          </a:p>
          <a:p>
            <a:endParaRPr lang="en-US" sz="1200" dirty="0" smtClean="0"/>
          </a:p>
          <a:p>
            <a:endParaRPr lang="en-US" sz="1200" dirty="0" smtClean="0"/>
          </a:p>
          <a:p>
            <a:endParaRPr lang="en-US" sz="1200" dirty="0"/>
          </a:p>
          <a:p>
            <a:endParaRPr lang="en-US" sz="1200" dirty="0" smtClean="0"/>
          </a:p>
          <a:p>
            <a:endParaRPr lang="en-US" sz="1200" dirty="0"/>
          </a:p>
          <a:p>
            <a:endParaRPr lang="en-US" sz="1200" dirty="0" smtClean="0"/>
          </a:p>
          <a:p>
            <a:endParaRPr lang="en-US" sz="1200" dirty="0"/>
          </a:p>
          <a:p>
            <a:endParaRPr lang="en-US" sz="1200" dirty="0" smtClean="0"/>
          </a:p>
          <a:p>
            <a:endParaRPr lang="en-US" sz="1200" dirty="0"/>
          </a:p>
          <a:p>
            <a:endParaRPr lang="en-US" sz="1200" dirty="0" smtClean="0"/>
          </a:p>
          <a:p>
            <a:endParaRPr lang="en-US" sz="1200" dirty="0"/>
          </a:p>
          <a:p>
            <a:endParaRPr lang="en-US" sz="1200" dirty="0" smtClean="0"/>
          </a:p>
          <a:p>
            <a:endParaRPr lang="en-US" sz="1200" dirty="0"/>
          </a:p>
          <a:p>
            <a:endParaRPr lang="en-US" sz="1200" dirty="0" smtClean="0"/>
          </a:p>
          <a:p>
            <a:endParaRPr lang="en-US" sz="1200" dirty="0"/>
          </a:p>
          <a:p>
            <a:endParaRPr lang="en-US" sz="1200" dirty="0" smtClean="0"/>
          </a:p>
          <a:p>
            <a:endParaRPr lang="en-US" sz="1200" dirty="0"/>
          </a:p>
          <a:p>
            <a:endParaRPr lang="en-US" sz="1200" dirty="0" smtClean="0"/>
          </a:p>
          <a:p>
            <a:endParaRPr lang="en-US" sz="1200" dirty="0"/>
          </a:p>
          <a:p>
            <a:endParaRPr lang="en-GB" sz="1200" dirty="0"/>
          </a:p>
        </p:txBody>
      </p:sp>
      <p:sp>
        <p:nvSpPr>
          <p:cNvPr id="14" name="TextBox 13"/>
          <p:cNvSpPr txBox="1"/>
          <p:nvPr/>
        </p:nvSpPr>
        <p:spPr>
          <a:xfrm>
            <a:off x="304784" y="1062514"/>
            <a:ext cx="3722915" cy="3785652"/>
          </a:xfrm>
          <a:prstGeom prst="rect">
            <a:avLst/>
          </a:prstGeom>
          <a:noFill/>
          <a:ln>
            <a:noFill/>
          </a:ln>
        </p:spPr>
        <p:txBody>
          <a:bodyPr wrap="square" rtlCol="0">
            <a:spAutoFit/>
          </a:bodyPr>
          <a:lstStyle/>
          <a:p>
            <a:r>
              <a:rPr lang="en-US" sz="1200" dirty="0" smtClean="0"/>
              <a:t>To prepare yourselves for the start of your </a:t>
            </a:r>
            <a:r>
              <a:rPr lang="en-US" sz="1200" b="1" dirty="0" smtClean="0"/>
              <a:t>Photography</a:t>
            </a:r>
            <a:r>
              <a:rPr lang="en-US" sz="1200" dirty="0" smtClean="0"/>
              <a:t> </a:t>
            </a:r>
            <a:r>
              <a:rPr lang="en-US" sz="1200" b="1" dirty="0" smtClean="0"/>
              <a:t>GCSE</a:t>
            </a:r>
            <a:r>
              <a:rPr lang="en-US" sz="1200" dirty="0" smtClean="0"/>
              <a:t> we would like you to complete the following </a:t>
            </a:r>
            <a:r>
              <a:rPr lang="en-US" sz="1200" b="1" dirty="0" smtClean="0"/>
              <a:t>three</a:t>
            </a:r>
            <a:r>
              <a:rPr lang="en-US" sz="1200" dirty="0" smtClean="0"/>
              <a:t> </a:t>
            </a:r>
            <a:r>
              <a:rPr lang="en-US" sz="1200" b="1" dirty="0" smtClean="0"/>
              <a:t>tasks</a:t>
            </a:r>
            <a:r>
              <a:rPr lang="en-US" sz="1200" dirty="0" smtClean="0"/>
              <a:t> over June, July and in your Summer Holidays. </a:t>
            </a:r>
          </a:p>
          <a:p>
            <a:endParaRPr lang="en-US" sz="1200" dirty="0"/>
          </a:p>
          <a:p>
            <a:r>
              <a:rPr lang="en-US" sz="1200" dirty="0" smtClean="0"/>
              <a:t>You have chosen </a:t>
            </a:r>
            <a:r>
              <a:rPr lang="en-US" sz="1200" b="1" dirty="0" smtClean="0"/>
              <a:t>Photography</a:t>
            </a:r>
            <a:r>
              <a:rPr lang="en-US" sz="1200" dirty="0" smtClean="0"/>
              <a:t> and we hope that you will be as </a:t>
            </a:r>
            <a:r>
              <a:rPr lang="en-US" sz="1200" b="1" dirty="0" smtClean="0"/>
              <a:t>passionate</a:t>
            </a:r>
            <a:r>
              <a:rPr lang="en-US" sz="1200" dirty="0" smtClean="0"/>
              <a:t> about the subject as we are. This means that we expect you to show dedication by completing the following tasks to the </a:t>
            </a:r>
            <a:r>
              <a:rPr lang="en-US" sz="1200" b="1" dirty="0" smtClean="0"/>
              <a:t>best of your ability </a:t>
            </a:r>
            <a:r>
              <a:rPr lang="en-US" sz="1200" dirty="0" smtClean="0"/>
              <a:t>and then submit them on </a:t>
            </a:r>
            <a:r>
              <a:rPr lang="en-US" sz="1200" b="1" dirty="0" smtClean="0"/>
              <a:t>Class-Charts</a:t>
            </a:r>
            <a:r>
              <a:rPr lang="en-US" sz="1200" dirty="0" smtClean="0"/>
              <a:t> ready for your first lesson in September. </a:t>
            </a:r>
          </a:p>
          <a:p>
            <a:endParaRPr lang="en-US" sz="1200" dirty="0"/>
          </a:p>
          <a:p>
            <a:r>
              <a:rPr lang="en-US" sz="1200" dirty="0" smtClean="0"/>
              <a:t>Each project should take </a:t>
            </a:r>
            <a:r>
              <a:rPr lang="en-US" sz="1200" b="1" dirty="0" smtClean="0"/>
              <a:t>A MINIMUM OF FOUR HOURS OF YOUR TIME</a:t>
            </a:r>
            <a:r>
              <a:rPr lang="en-US" sz="1200" dirty="0" smtClean="0"/>
              <a:t>.  Please email me if you have problems to </a:t>
            </a:r>
            <a:r>
              <a:rPr lang="en-US" sz="1200" dirty="0" smtClean="0">
                <a:hlinkClick r:id="rId3"/>
              </a:rPr>
              <a:t>g.morris@penworthamgirls.lancs.sch.uk</a:t>
            </a:r>
            <a:r>
              <a:rPr lang="en-US" sz="1200" dirty="0" smtClean="0"/>
              <a:t>.</a:t>
            </a:r>
            <a:endParaRPr lang="en-US" sz="1200" dirty="0" smtClean="0">
              <a:latin typeface="Verdana" panose="020B0604030504040204" pitchFamily="34" charset="0"/>
              <a:ea typeface="Verdana" panose="020B0604030504040204" pitchFamily="34" charset="0"/>
            </a:endParaRPr>
          </a:p>
          <a:p>
            <a:endParaRPr lang="en-US" sz="1200" dirty="0">
              <a:latin typeface="Verdana" panose="020B0604030504040204" pitchFamily="34" charset="0"/>
              <a:ea typeface="Verdana" panose="020B0604030504040204" pitchFamily="34" charset="0"/>
            </a:endParaRPr>
          </a:p>
          <a:p>
            <a:r>
              <a:rPr lang="en-US" sz="1200" dirty="0" smtClean="0"/>
              <a:t>When PRESENTING your work, you need to set up a PowerPoint slide to </a:t>
            </a:r>
            <a:r>
              <a:rPr lang="en-US" sz="1200" b="1" dirty="0" smtClean="0"/>
              <a:t>A3 size.</a:t>
            </a:r>
            <a:r>
              <a:rPr lang="en-US" sz="1200" dirty="0" smtClean="0"/>
              <a:t>  </a:t>
            </a:r>
            <a:r>
              <a:rPr lang="en-US" sz="1200" u="sng" dirty="0" smtClean="0"/>
              <a:t>You must </a:t>
            </a:r>
            <a:r>
              <a:rPr lang="en-US" sz="1200" b="1" u="sng" dirty="0" smtClean="0"/>
              <a:t>not</a:t>
            </a:r>
            <a:r>
              <a:rPr lang="en-US" sz="1200" u="sng" dirty="0" smtClean="0"/>
              <a:t> hand write – </a:t>
            </a:r>
            <a:r>
              <a:rPr lang="en-US" sz="1200" dirty="0" smtClean="0"/>
              <a:t>all annotation is to be </a:t>
            </a:r>
            <a:r>
              <a:rPr lang="en-US" sz="1200" b="1" dirty="0" smtClean="0"/>
              <a:t>typed up using size 12 font only</a:t>
            </a:r>
            <a:r>
              <a:rPr lang="en-US" sz="1200" dirty="0" smtClean="0"/>
              <a:t>.  </a:t>
            </a:r>
            <a:r>
              <a:rPr lang="en-US" sz="1200" b="1" dirty="0" smtClean="0"/>
              <a:t>Headings can be in size 16 font</a:t>
            </a:r>
            <a:r>
              <a:rPr lang="en-US" sz="1200" dirty="0" smtClean="0"/>
              <a:t>.  Please choose a </a:t>
            </a:r>
            <a:r>
              <a:rPr lang="en-US" sz="1200" b="1" dirty="0" smtClean="0"/>
              <a:t>professional typeface</a:t>
            </a:r>
            <a:r>
              <a:rPr lang="en-US" sz="1200" dirty="0" smtClean="0"/>
              <a:t> (or font) that is </a:t>
            </a:r>
            <a:r>
              <a:rPr lang="en-US" sz="1200" b="1" dirty="0" smtClean="0"/>
              <a:t>legible</a:t>
            </a:r>
            <a:r>
              <a:rPr lang="en-US" sz="1200" dirty="0" smtClean="0"/>
              <a:t> (readable).</a:t>
            </a:r>
            <a:endParaRPr lang="en-US" sz="1200" dirty="0" smtClean="0"/>
          </a:p>
        </p:txBody>
      </p:sp>
      <p:sp>
        <p:nvSpPr>
          <p:cNvPr id="15" name="Rectangle 14"/>
          <p:cNvSpPr/>
          <p:nvPr/>
        </p:nvSpPr>
        <p:spPr>
          <a:xfrm>
            <a:off x="304773" y="4939607"/>
            <a:ext cx="3722915" cy="444137"/>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smtClean="0">
                <a:solidFill>
                  <a:schemeClr val="tx1"/>
                </a:solidFill>
                <a:latin typeface="Century Gothic" panose="020B0502020202020204" pitchFamily="34" charset="0"/>
                <a:cs typeface="Calibri Light" panose="020F0302020204030204" pitchFamily="34" charset="0"/>
              </a:rPr>
              <a:t>Task 1: CREATE 1</a:t>
            </a:r>
            <a:r>
              <a:rPr lang="en-US" sz="2000" b="1" baseline="30000" dirty="0" smtClean="0">
                <a:solidFill>
                  <a:schemeClr val="tx1"/>
                </a:solidFill>
                <a:latin typeface="Century Gothic" panose="020B0502020202020204" pitchFamily="34" charset="0"/>
                <a:cs typeface="Calibri Light" panose="020F0302020204030204" pitchFamily="34" charset="0"/>
              </a:rPr>
              <a:t>st</a:t>
            </a:r>
            <a:r>
              <a:rPr lang="en-US" sz="2000" b="1" dirty="0" smtClean="0">
                <a:solidFill>
                  <a:schemeClr val="tx1"/>
                </a:solidFill>
                <a:latin typeface="Century Gothic" panose="020B0502020202020204" pitchFamily="34" charset="0"/>
                <a:cs typeface="Calibri Light" panose="020F0302020204030204" pitchFamily="34" charset="0"/>
              </a:rPr>
              <a:t> A3 SHEET </a:t>
            </a:r>
            <a:endParaRPr lang="en-GB" sz="2000" b="1" dirty="0">
              <a:solidFill>
                <a:schemeClr val="tx1"/>
              </a:solidFill>
              <a:latin typeface="Century Gothic" panose="020B0502020202020204" pitchFamily="34" charset="0"/>
              <a:cs typeface="Calibri Light" panose="020F0302020204030204" pitchFamily="34" charset="0"/>
            </a:endParaRPr>
          </a:p>
        </p:txBody>
      </p:sp>
      <p:sp>
        <p:nvSpPr>
          <p:cNvPr id="17" name="TextBox 16"/>
          <p:cNvSpPr txBox="1"/>
          <p:nvPr/>
        </p:nvSpPr>
        <p:spPr>
          <a:xfrm>
            <a:off x="304773" y="5388166"/>
            <a:ext cx="3722915" cy="1200329"/>
          </a:xfrm>
          <a:prstGeom prst="rect">
            <a:avLst/>
          </a:prstGeom>
          <a:noFill/>
          <a:ln>
            <a:noFill/>
          </a:ln>
        </p:spPr>
        <p:txBody>
          <a:bodyPr wrap="square" rtlCol="0">
            <a:spAutoFit/>
          </a:bodyPr>
          <a:lstStyle/>
          <a:p>
            <a:r>
              <a:rPr lang="en-US" sz="1200" dirty="0" smtClean="0"/>
              <a:t>Watch the video on </a:t>
            </a:r>
            <a:r>
              <a:rPr lang="en-US" sz="1200" b="1" dirty="0" smtClean="0"/>
              <a:t>YouTube</a:t>
            </a:r>
            <a:r>
              <a:rPr lang="en-US" sz="1200" dirty="0" smtClean="0"/>
              <a:t> and set up your PowerPoint to </a:t>
            </a:r>
            <a:r>
              <a:rPr lang="en-US" sz="1200" b="1" dirty="0" smtClean="0"/>
              <a:t>A3 </a:t>
            </a:r>
            <a:r>
              <a:rPr lang="en-US" sz="1200" b="1" dirty="0"/>
              <a:t>&amp;</a:t>
            </a:r>
            <a:r>
              <a:rPr lang="en-US" sz="1200" b="1" dirty="0" smtClean="0"/>
              <a:t> Landscape</a:t>
            </a:r>
            <a:r>
              <a:rPr lang="en-US" sz="1200" dirty="0" smtClean="0"/>
              <a:t>.</a:t>
            </a:r>
            <a:endParaRPr lang="en-US" sz="1200" dirty="0"/>
          </a:p>
          <a:p>
            <a:r>
              <a:rPr lang="en-GB" sz="1200" dirty="0" smtClean="0">
                <a:hlinkClick r:id="rId4"/>
              </a:rPr>
              <a:t>https://www.youtube.com/watch?v=08NdIsOiKzA</a:t>
            </a:r>
            <a:endParaRPr lang="en-GB" sz="1200" dirty="0" smtClean="0"/>
          </a:p>
          <a:p>
            <a:r>
              <a:rPr lang="en-US" sz="1200" dirty="0" smtClean="0"/>
              <a:t>Save your new PowerPoint as </a:t>
            </a:r>
            <a:r>
              <a:rPr lang="en-US" sz="1200" dirty="0" err="1" smtClean="0"/>
              <a:t>SummerProjectYourName</a:t>
            </a:r>
            <a:r>
              <a:rPr lang="en-US" sz="1200" dirty="0" smtClean="0"/>
              <a:t>.  </a:t>
            </a:r>
            <a:r>
              <a:rPr lang="en-US" sz="1200" b="1" dirty="0" smtClean="0"/>
              <a:t>Using a computer is a major part of GCSE Photography so it is important to get used to using one regularly.  </a:t>
            </a:r>
          </a:p>
        </p:txBody>
      </p:sp>
      <p:sp>
        <p:nvSpPr>
          <p:cNvPr id="20" name="Rectangle 19"/>
          <p:cNvSpPr/>
          <p:nvPr/>
        </p:nvSpPr>
        <p:spPr>
          <a:xfrm>
            <a:off x="4206214" y="231187"/>
            <a:ext cx="3722915" cy="444137"/>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smtClean="0">
                <a:solidFill>
                  <a:schemeClr val="tx1"/>
                </a:solidFill>
                <a:latin typeface="Century Gothic" panose="020B0502020202020204" pitchFamily="34" charset="0"/>
                <a:cs typeface="Calibri Light" panose="020F0302020204030204" pitchFamily="34" charset="0"/>
              </a:rPr>
              <a:t>Task 2: ARTIST RESEARCH</a:t>
            </a:r>
            <a:endParaRPr lang="en-GB" sz="2000" b="1" dirty="0">
              <a:solidFill>
                <a:schemeClr val="tx1"/>
              </a:solidFill>
              <a:latin typeface="Century Gothic" panose="020B0502020202020204" pitchFamily="34" charset="0"/>
              <a:cs typeface="Calibri Light" panose="020F0302020204030204" pitchFamily="34" charset="0"/>
            </a:endParaRPr>
          </a:p>
        </p:txBody>
      </p:sp>
      <p:grpSp>
        <p:nvGrpSpPr>
          <p:cNvPr id="25" name="Group 24"/>
          <p:cNvGrpSpPr/>
          <p:nvPr/>
        </p:nvGrpSpPr>
        <p:grpSpPr>
          <a:xfrm>
            <a:off x="4066269" y="675324"/>
            <a:ext cx="3822370" cy="6017032"/>
            <a:chOff x="4106760" y="2839622"/>
            <a:chExt cx="3822370" cy="6017032"/>
          </a:xfrm>
        </p:grpSpPr>
        <p:sp>
          <p:nvSpPr>
            <p:cNvPr id="21" name="TextBox 20"/>
            <p:cNvSpPr txBox="1"/>
            <p:nvPr/>
          </p:nvSpPr>
          <p:spPr>
            <a:xfrm>
              <a:off x="4206215" y="2839622"/>
              <a:ext cx="3722915" cy="6017032"/>
            </a:xfrm>
            <a:prstGeom prst="rect">
              <a:avLst/>
            </a:prstGeom>
            <a:noFill/>
            <a:ln>
              <a:noFill/>
            </a:ln>
          </p:spPr>
          <p:txBody>
            <a:bodyPr wrap="square" rtlCol="0">
              <a:spAutoFit/>
            </a:bodyPr>
            <a:lstStyle/>
            <a:p>
              <a:r>
                <a:rPr lang="en-US" sz="1200" b="1" dirty="0" smtClean="0"/>
                <a:t>Everyday Objects </a:t>
              </a:r>
              <a:r>
                <a:rPr lang="en-US" sz="1200" dirty="0" smtClean="0"/>
                <a:t>are popular subject </a:t>
              </a:r>
              <a:r>
                <a:rPr lang="en-US" sz="1200" b="1" dirty="0" smtClean="0"/>
                <a:t>genre</a:t>
              </a:r>
              <a:r>
                <a:rPr lang="en-US" sz="1200" dirty="0" smtClean="0"/>
                <a:t> in Still Life Photography.  Getting in close on an </a:t>
              </a:r>
              <a:r>
                <a:rPr lang="en-US" sz="1200" b="1" dirty="0" smtClean="0"/>
                <a:t>ordinary</a:t>
              </a:r>
              <a:r>
                <a:rPr lang="en-US" sz="1200" dirty="0" smtClean="0"/>
                <a:t> subject is a good way to look, and think, about it a bit differently. </a:t>
              </a:r>
            </a:p>
            <a:p>
              <a:endParaRPr lang="en-US" sz="1200" dirty="0" smtClean="0"/>
            </a:p>
            <a:p>
              <a:endParaRPr lang="en-US" sz="1200" dirty="0"/>
            </a:p>
            <a:p>
              <a:endParaRPr lang="en-US" sz="1200" dirty="0" smtClean="0"/>
            </a:p>
            <a:p>
              <a:endParaRPr lang="en-US" sz="1200" dirty="0"/>
            </a:p>
            <a:p>
              <a:endParaRPr lang="en-US" sz="1200" dirty="0" smtClean="0"/>
            </a:p>
            <a:p>
              <a:endParaRPr lang="en-US" sz="1200" dirty="0"/>
            </a:p>
            <a:p>
              <a:endParaRPr lang="en-US" sz="1200" dirty="0" smtClean="0"/>
            </a:p>
            <a:p>
              <a:pPr algn="ctr"/>
              <a:endParaRPr lang="en-US" sz="1200" dirty="0"/>
            </a:p>
            <a:p>
              <a:pPr algn="ctr"/>
              <a:endParaRPr lang="en-US" sz="1200" dirty="0" smtClean="0"/>
            </a:p>
            <a:p>
              <a:pPr algn="ctr"/>
              <a:endParaRPr lang="en-US" sz="1200" dirty="0"/>
            </a:p>
            <a:p>
              <a:r>
                <a:rPr lang="en-US" sz="1000" dirty="0" smtClean="0"/>
                <a:t>Irving Penn, </a:t>
              </a:r>
              <a:r>
                <a:rPr lang="en-US" sz="1000" i="1" dirty="0" smtClean="0"/>
                <a:t>After-</a:t>
              </a:r>
            </a:p>
            <a:p>
              <a:r>
                <a:rPr lang="en-US" sz="1000" i="1" dirty="0" smtClean="0"/>
                <a:t>dinner gam</a:t>
              </a:r>
              <a:r>
                <a:rPr lang="en-US" sz="1000" dirty="0" smtClean="0"/>
                <a:t>es, 1947</a:t>
              </a:r>
            </a:p>
            <a:p>
              <a:pPr algn="ctr"/>
              <a:endParaRPr lang="en-US" sz="200" dirty="0" smtClean="0"/>
            </a:p>
            <a:p>
              <a:r>
                <a:rPr lang="en-US" sz="1200" dirty="0"/>
                <a:t>Research </a:t>
              </a:r>
              <a:r>
                <a:rPr lang="en-US" sz="1200" dirty="0" smtClean="0"/>
                <a:t>the Still Life </a:t>
              </a:r>
              <a:r>
                <a:rPr lang="en-US" sz="1200" dirty="0"/>
                <a:t>work </a:t>
              </a:r>
              <a:r>
                <a:rPr lang="en-US" sz="1200" dirty="0" smtClean="0"/>
                <a:t>of either </a:t>
              </a:r>
              <a:r>
                <a:rPr lang="en-US" sz="1200" dirty="0">
                  <a:hlinkClick r:id="rId5"/>
                </a:rPr>
                <a:t>Irving Penn </a:t>
              </a:r>
              <a:r>
                <a:rPr lang="en-US" sz="1200" dirty="0" smtClean="0"/>
                <a:t>, </a:t>
              </a:r>
              <a:r>
                <a:rPr lang="en-US" sz="1200" dirty="0" smtClean="0">
                  <a:hlinkClick r:id="rId6"/>
                </a:rPr>
                <a:t>Vanessa </a:t>
              </a:r>
              <a:r>
                <a:rPr lang="en-US" sz="1200" dirty="0" err="1" smtClean="0">
                  <a:hlinkClick r:id="rId6"/>
                </a:rPr>
                <a:t>McKeown</a:t>
              </a:r>
              <a:r>
                <a:rPr lang="en-US" sz="1200" dirty="0" smtClean="0"/>
                <a:t> or </a:t>
              </a:r>
              <a:r>
                <a:rPr lang="en-US" sz="1200" dirty="0" smtClean="0">
                  <a:hlinkClick r:id="rId7"/>
                </a:rPr>
                <a:t>Jim Golden</a:t>
              </a:r>
              <a:r>
                <a:rPr lang="en-US" sz="1200" dirty="0" smtClean="0"/>
                <a:t>.</a:t>
              </a:r>
            </a:p>
            <a:p>
              <a:r>
                <a:rPr lang="en-US" sz="1200" dirty="0" smtClean="0"/>
                <a:t>Choose </a:t>
              </a:r>
              <a:r>
                <a:rPr lang="en-US" sz="1200" dirty="0"/>
                <a:t>6 of your favourite </a:t>
              </a:r>
              <a:r>
                <a:rPr lang="en-US" sz="1200" dirty="0" smtClean="0"/>
                <a:t>images of your chosen Photographer's work </a:t>
              </a:r>
              <a:r>
                <a:rPr lang="en-US" sz="1200" dirty="0"/>
                <a:t>and collage them together using </a:t>
              </a:r>
              <a:r>
                <a:rPr lang="en-GB" sz="1200" dirty="0" smtClean="0">
                  <a:hlinkClick r:id="rId8"/>
                </a:rPr>
                <a:t>www.photocollage.com</a:t>
              </a:r>
              <a:r>
                <a:rPr lang="en-GB" sz="1200" dirty="0">
                  <a:hlinkClick r:id="rId8"/>
                </a:rPr>
                <a:t>/</a:t>
              </a:r>
              <a:r>
                <a:rPr lang="en-GB" sz="1200" dirty="0"/>
                <a:t>.  </a:t>
              </a:r>
              <a:r>
                <a:rPr lang="en-GB" sz="1200" dirty="0"/>
                <a:t>Add to your A3 PowerPoint sheet &amp; save.</a:t>
              </a:r>
            </a:p>
            <a:p>
              <a:endParaRPr lang="en-US" sz="300" dirty="0"/>
            </a:p>
            <a:p>
              <a:r>
                <a:rPr lang="en-US" sz="1200" dirty="0"/>
                <a:t>Next, choose </a:t>
              </a:r>
              <a:r>
                <a:rPr lang="en-US" sz="1200" b="1" dirty="0" smtClean="0"/>
                <a:t>one image</a:t>
              </a:r>
              <a:r>
                <a:rPr lang="en-US" sz="1200" dirty="0" smtClean="0"/>
                <a:t> from your photographer, </a:t>
              </a:r>
              <a:r>
                <a:rPr lang="en-US" sz="1200" dirty="0"/>
                <a:t>something that you might be able to re-create at home, and </a:t>
              </a:r>
              <a:r>
                <a:rPr lang="en-US" sz="1200" b="1" dirty="0"/>
                <a:t>analyse</a:t>
              </a:r>
              <a:r>
                <a:rPr lang="en-US" sz="1200" dirty="0"/>
                <a:t> using the </a:t>
              </a:r>
              <a:r>
                <a:rPr lang="en-US" sz="1200" b="1" dirty="0"/>
                <a:t>SEMI analysis </a:t>
              </a:r>
              <a:r>
                <a:rPr lang="en-US" sz="1200" b="1" dirty="0" smtClean="0"/>
                <a:t>worksheet</a:t>
              </a:r>
              <a:r>
                <a:rPr lang="en-US" sz="1200" dirty="0" smtClean="0"/>
                <a:t>. (You </a:t>
              </a:r>
              <a:r>
                <a:rPr lang="en-US" sz="1200" dirty="0"/>
                <a:t>may remember using SEMI </a:t>
              </a:r>
              <a:r>
                <a:rPr lang="en-US" sz="1200" dirty="0" smtClean="0"/>
                <a:t>in </a:t>
              </a:r>
              <a:r>
                <a:rPr lang="en-US" sz="1200" dirty="0"/>
                <a:t>KS3 </a:t>
              </a:r>
              <a:r>
                <a:rPr lang="en-US" sz="1200" dirty="0" smtClean="0"/>
                <a:t>Art).  </a:t>
              </a:r>
              <a:r>
                <a:rPr lang="en-US" sz="1200" dirty="0"/>
                <a:t>Add </a:t>
              </a:r>
              <a:r>
                <a:rPr lang="en-US" sz="1200" dirty="0" smtClean="0"/>
                <a:t>this research to your </a:t>
              </a:r>
              <a:r>
                <a:rPr lang="en-US" sz="1200" dirty="0"/>
                <a:t>A3 PowerPoint sheet &amp; save.</a:t>
              </a:r>
            </a:p>
            <a:p>
              <a:endParaRPr lang="en-US" sz="1200" dirty="0"/>
            </a:p>
            <a:p>
              <a:endParaRPr lang="en-US" sz="1200" dirty="0" smtClean="0"/>
            </a:p>
            <a:p>
              <a:endParaRPr lang="en-US" sz="1200" dirty="0"/>
            </a:p>
            <a:p>
              <a:endParaRPr lang="en-US" sz="1200" dirty="0" smtClean="0"/>
            </a:p>
            <a:p>
              <a:endParaRPr lang="en-US" sz="1200" dirty="0" smtClean="0"/>
            </a:p>
          </p:txBody>
        </p:sp>
        <p:pic>
          <p:nvPicPr>
            <p:cNvPr id="1026" name="Picture 2" descr="  After-Dinner Games , New York, 1947 Dye transfer print © Condé Nast "/>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106760" y="3528267"/>
              <a:ext cx="1324573" cy="16649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grpSp>
      <p:sp>
        <p:nvSpPr>
          <p:cNvPr id="23" name="Rectangle 22"/>
          <p:cNvSpPr/>
          <p:nvPr/>
        </p:nvSpPr>
        <p:spPr>
          <a:xfrm>
            <a:off x="8107644" y="243896"/>
            <a:ext cx="3722915" cy="444137"/>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smtClean="0">
                <a:solidFill>
                  <a:schemeClr val="tx1"/>
                </a:solidFill>
                <a:latin typeface="Century Gothic" panose="020B0502020202020204" pitchFamily="34" charset="0"/>
                <a:cs typeface="Calibri Light" panose="020F0302020204030204" pitchFamily="34" charset="0"/>
              </a:rPr>
              <a:t>Task 3: PLAN</a:t>
            </a:r>
            <a:endParaRPr lang="en-GB" sz="2000" b="1" dirty="0">
              <a:solidFill>
                <a:schemeClr val="tx1"/>
              </a:solidFill>
              <a:latin typeface="Century Gothic" panose="020B0502020202020204" pitchFamily="34" charset="0"/>
              <a:cs typeface="Calibri Light" panose="020F0302020204030204" pitchFamily="34" charset="0"/>
            </a:endParaRPr>
          </a:p>
        </p:txBody>
      </p:sp>
      <p:sp>
        <p:nvSpPr>
          <p:cNvPr id="24" name="Rectangle 23"/>
          <p:cNvSpPr/>
          <p:nvPr/>
        </p:nvSpPr>
        <p:spPr>
          <a:xfrm>
            <a:off x="8107365" y="1848886"/>
            <a:ext cx="3722915" cy="444137"/>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smtClean="0">
                <a:solidFill>
                  <a:schemeClr val="tx1"/>
                </a:solidFill>
                <a:latin typeface="Century Gothic" panose="020B0502020202020204" pitchFamily="34" charset="0"/>
                <a:cs typeface="Calibri Light" panose="020F0302020204030204" pitchFamily="34" charset="0"/>
              </a:rPr>
              <a:t>Task 4: CREATE</a:t>
            </a:r>
            <a:endParaRPr lang="en-GB" sz="2000" b="1" dirty="0">
              <a:solidFill>
                <a:schemeClr val="tx1"/>
              </a:solidFill>
              <a:latin typeface="Century Gothic" panose="020B0502020202020204" pitchFamily="34" charset="0"/>
              <a:cs typeface="Calibri Light" panose="020F0302020204030204" pitchFamily="34" charset="0"/>
            </a:endParaRPr>
          </a:p>
        </p:txBody>
      </p:sp>
      <p:pic>
        <p:nvPicPr>
          <p:cNvPr id="27" name="Picture 26"/>
          <p:cNvPicPr>
            <a:picLocks noChangeAspect="1"/>
          </p:cNvPicPr>
          <p:nvPr/>
        </p:nvPicPr>
        <p:blipFill>
          <a:blip r:embed="rId10"/>
          <a:stretch>
            <a:fillRect/>
          </a:stretch>
        </p:blipFill>
        <p:spPr>
          <a:xfrm>
            <a:off x="4974177" y="5571850"/>
            <a:ext cx="1979876" cy="117724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28" name="Picture 4" descr="The easy way to print a contact sheet of photos in Windows ..."/>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863467" y="2992710"/>
            <a:ext cx="2210709" cy="108585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9" name="Rectangle 28"/>
          <p:cNvSpPr/>
          <p:nvPr/>
        </p:nvSpPr>
        <p:spPr>
          <a:xfrm>
            <a:off x="8107365" y="5173319"/>
            <a:ext cx="3722915" cy="444137"/>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smtClean="0">
                <a:solidFill>
                  <a:schemeClr val="tx1"/>
                </a:solidFill>
                <a:latin typeface="Century Gothic" panose="020B0502020202020204" pitchFamily="34" charset="0"/>
                <a:cs typeface="Calibri Light" panose="020F0302020204030204" pitchFamily="34" charset="0"/>
              </a:rPr>
              <a:t>Task 5: EVALUATE</a:t>
            </a:r>
            <a:endParaRPr lang="en-GB" sz="2000" b="1" dirty="0">
              <a:solidFill>
                <a:schemeClr val="tx1"/>
              </a:solidFill>
              <a:latin typeface="Century Gothic" panose="020B0502020202020204" pitchFamily="34" charset="0"/>
              <a:cs typeface="Calibri Light" panose="020F0302020204030204" pitchFamily="34" charset="0"/>
            </a:endParaRPr>
          </a:p>
        </p:txBody>
      </p:sp>
      <p:sp>
        <p:nvSpPr>
          <p:cNvPr id="26" name="TextBox 25"/>
          <p:cNvSpPr txBox="1"/>
          <p:nvPr/>
        </p:nvSpPr>
        <p:spPr>
          <a:xfrm rot="16200000">
            <a:off x="-1432634" y="1439738"/>
            <a:ext cx="3234601" cy="369332"/>
          </a:xfrm>
          <a:prstGeom prst="rect">
            <a:avLst/>
          </a:prstGeom>
          <a:solidFill>
            <a:srgbClr val="FFC000">
              <a:alpha val="21000"/>
            </a:srgbClr>
          </a:solidFill>
        </p:spPr>
        <p:txBody>
          <a:bodyPr wrap="square" rtlCol="0">
            <a:spAutoFit/>
          </a:bodyPr>
          <a:lstStyle/>
          <a:p>
            <a:r>
              <a:rPr lang="en-US" dirty="0" smtClean="0"/>
              <a:t>EVERYDAY OBJECTS / STILL LIFE</a:t>
            </a:r>
            <a:endParaRPr lang="en-GB" dirty="0"/>
          </a:p>
        </p:txBody>
      </p:sp>
      <p:pic>
        <p:nvPicPr>
          <p:cNvPr id="1030" name="Picture 6" descr="Quirky Interpretations of Everyday Objects by Vanessa McKeown ..."/>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826199" y="1360557"/>
            <a:ext cx="1200455" cy="167177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8" name="TextBox 27"/>
          <p:cNvSpPr txBox="1"/>
          <p:nvPr/>
        </p:nvSpPr>
        <p:spPr>
          <a:xfrm>
            <a:off x="4195273" y="2923532"/>
            <a:ext cx="2630905" cy="400110"/>
          </a:xfrm>
          <a:prstGeom prst="rect">
            <a:avLst/>
          </a:prstGeom>
          <a:noFill/>
        </p:spPr>
        <p:txBody>
          <a:bodyPr wrap="square" rtlCol="0">
            <a:spAutoFit/>
          </a:bodyPr>
          <a:lstStyle/>
          <a:p>
            <a:pPr algn="r"/>
            <a:r>
              <a:rPr lang="en-US" sz="1000" dirty="0" smtClean="0"/>
              <a:t>Jim Golden, </a:t>
            </a:r>
            <a:r>
              <a:rPr lang="en-US" sz="1000" i="1" dirty="0" smtClean="0"/>
              <a:t>Camera </a:t>
            </a:r>
          </a:p>
          <a:p>
            <a:pPr algn="r"/>
            <a:r>
              <a:rPr lang="en-US" sz="1000" i="1" dirty="0" smtClean="0"/>
              <a:t>Collection (caption)</a:t>
            </a:r>
            <a:r>
              <a:rPr lang="en-US" sz="1000" dirty="0" smtClean="0"/>
              <a:t>, 2013</a:t>
            </a:r>
            <a:endParaRPr lang="en-GB" dirty="0"/>
          </a:p>
        </p:txBody>
      </p:sp>
      <p:pic>
        <p:nvPicPr>
          <p:cNvPr id="1032" name="Picture 8" descr="Image of Camera Collection"/>
          <p:cNvPicPr>
            <a:picLocks noChangeAspect="1" noChangeArrowheads="1"/>
          </p:cNvPicPr>
          <p:nvPr/>
        </p:nvPicPr>
        <p:blipFill rotWithShape="1">
          <a:blip r:embed="rId13">
            <a:extLst>
              <a:ext uri="{28A0092B-C50C-407E-A947-70E740481C1C}">
                <a14:useLocalDpi xmlns:a14="http://schemas.microsoft.com/office/drawing/2010/main" val="0"/>
              </a:ext>
            </a:extLst>
          </a:blip>
          <a:srcRect l="20538" t="39348" r="60936" b="34967"/>
          <a:stretch/>
        </p:blipFill>
        <p:spPr bwMode="auto">
          <a:xfrm>
            <a:off x="5534179" y="1512937"/>
            <a:ext cx="1156739" cy="139456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35" name="TextBox 34"/>
          <p:cNvSpPr txBox="1"/>
          <p:nvPr/>
        </p:nvSpPr>
        <p:spPr>
          <a:xfrm>
            <a:off x="5379258" y="2925324"/>
            <a:ext cx="2630905" cy="646331"/>
          </a:xfrm>
          <a:prstGeom prst="rect">
            <a:avLst/>
          </a:prstGeom>
          <a:noFill/>
        </p:spPr>
        <p:txBody>
          <a:bodyPr wrap="square" rtlCol="0">
            <a:spAutoFit/>
          </a:bodyPr>
          <a:lstStyle/>
          <a:p>
            <a:pPr algn="r"/>
            <a:r>
              <a:rPr lang="en-US" sz="1000" dirty="0"/>
              <a:t>Vanessa</a:t>
            </a:r>
            <a:r>
              <a:rPr lang="en-US" dirty="0" smtClean="0"/>
              <a:t> </a:t>
            </a:r>
            <a:r>
              <a:rPr lang="en-US" sz="1000" dirty="0" err="1" smtClean="0"/>
              <a:t>McKeown</a:t>
            </a:r>
            <a:endParaRPr lang="en-US" dirty="0"/>
          </a:p>
          <a:p>
            <a:pPr algn="r"/>
            <a:endParaRPr lang="en-GB" dirty="0"/>
          </a:p>
        </p:txBody>
      </p:sp>
      <p:sp>
        <p:nvSpPr>
          <p:cNvPr id="38" name="Footer Placeholder 5"/>
          <p:cNvSpPr txBox="1">
            <a:spLocks/>
          </p:cNvSpPr>
          <p:nvPr/>
        </p:nvSpPr>
        <p:spPr>
          <a:xfrm>
            <a:off x="0" y="6492875"/>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smtClean="0"/>
              <a:t>Miss Morris / Head of Art &amp; Design and Photography</a:t>
            </a:r>
            <a:endParaRPr lang="en-GB" dirty="0"/>
          </a:p>
        </p:txBody>
      </p:sp>
    </p:spTree>
    <p:extLst>
      <p:ext uri="{BB962C8B-B14F-4D97-AF65-F5344CB8AC3E}">
        <p14:creationId xmlns:p14="http://schemas.microsoft.com/office/powerpoint/2010/main" val="24431029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794" y="231187"/>
            <a:ext cx="3722915" cy="735464"/>
          </a:xfrm>
        </p:spPr>
        <p:txBody>
          <a:bodyPr>
            <a:normAutofit fontScale="90000"/>
          </a:bodyPr>
          <a:lstStyle/>
          <a:p>
            <a:pPr algn="ctr">
              <a:lnSpc>
                <a:spcPct val="100000"/>
              </a:lnSpc>
            </a:pPr>
            <a:r>
              <a:rPr lang="en-US" sz="2000" b="1" spc="300" dirty="0" smtClean="0">
                <a:effectLst>
                  <a:outerShdw blurRad="38100" dist="38100" dir="2700000" algn="tl">
                    <a:srgbClr val="000000">
                      <a:alpha val="43137"/>
                    </a:srgbClr>
                  </a:outerShdw>
                </a:effectLst>
                <a:latin typeface="Century Gothic" panose="020B0502020202020204" pitchFamily="34" charset="0"/>
                <a:cs typeface="Arial" panose="020B0604020202020204" pitchFamily="34" charset="0"/>
              </a:rPr>
              <a:t>GCSE Photography</a:t>
            </a:r>
            <a:r>
              <a:rPr lang="en-US" sz="2000" b="1" spc="300" dirty="0">
                <a:latin typeface="Century Gothic" panose="020B0502020202020204" pitchFamily="34" charset="0"/>
                <a:cs typeface="Arial" panose="020B0604020202020204" pitchFamily="34" charset="0"/>
              </a:rPr>
              <a:t/>
            </a:r>
            <a:br>
              <a:rPr lang="en-US" sz="2000" b="1" spc="300" dirty="0">
                <a:latin typeface="Century Gothic" panose="020B0502020202020204" pitchFamily="34" charset="0"/>
                <a:cs typeface="Arial" panose="020B0604020202020204" pitchFamily="34" charset="0"/>
              </a:rPr>
            </a:br>
            <a:r>
              <a:rPr lang="en-US" sz="2400" b="1" spc="300" dirty="0" smtClean="0">
                <a:solidFill>
                  <a:srgbClr val="FF9999"/>
                </a:solidFill>
                <a:latin typeface="Century Gothic" panose="020B0502020202020204" pitchFamily="34" charset="0"/>
                <a:cs typeface="Arial" panose="020B0604020202020204" pitchFamily="34" charset="0"/>
              </a:rPr>
              <a:t>HOME LEARNING</a:t>
            </a:r>
            <a:endParaRPr lang="en-GB" sz="2400" b="1" spc="300" dirty="0">
              <a:solidFill>
                <a:srgbClr val="FF9999"/>
              </a:solidFill>
              <a:latin typeface="Century Gothic" panose="020B0502020202020204" pitchFamily="34" charset="0"/>
              <a:cs typeface="Arial" panose="020B0604020202020204" pitchFamily="34" charset="0"/>
            </a:endParaRPr>
          </a:p>
        </p:txBody>
      </p:sp>
      <p:sp>
        <p:nvSpPr>
          <p:cNvPr id="12" name="TextBox 11"/>
          <p:cNvSpPr txBox="1"/>
          <p:nvPr/>
        </p:nvSpPr>
        <p:spPr>
          <a:xfrm>
            <a:off x="8107677" y="231187"/>
            <a:ext cx="3722915" cy="6801862"/>
          </a:xfrm>
          <a:prstGeom prst="rect">
            <a:avLst/>
          </a:prstGeom>
          <a:noFill/>
          <a:ln>
            <a:noFill/>
          </a:ln>
        </p:spPr>
        <p:txBody>
          <a:bodyPr wrap="square" rtlCol="0">
            <a:spAutoFit/>
          </a:bodyPr>
          <a:lstStyle/>
          <a:p>
            <a:endParaRPr lang="en-US" sz="1200" dirty="0"/>
          </a:p>
          <a:p>
            <a:endParaRPr lang="en-US" sz="1200" dirty="0" smtClean="0"/>
          </a:p>
          <a:p>
            <a:endParaRPr lang="en-US" sz="400" dirty="0"/>
          </a:p>
          <a:p>
            <a:r>
              <a:rPr lang="en-US" sz="1200" dirty="0" smtClean="0"/>
              <a:t>Write your ‘</a:t>
            </a:r>
            <a:r>
              <a:rPr lang="en-US" sz="1200" b="1" dirty="0" smtClean="0"/>
              <a:t>Shoot </a:t>
            </a:r>
            <a:r>
              <a:rPr lang="en-US" sz="1200" b="1" dirty="0" smtClean="0"/>
              <a:t>P</a:t>
            </a:r>
            <a:r>
              <a:rPr lang="en-US" sz="1200" b="1" dirty="0" smtClean="0"/>
              <a:t>lan</a:t>
            </a:r>
            <a:r>
              <a:rPr lang="en-US" sz="1200" dirty="0" smtClean="0"/>
              <a:t>’ that explains how you will set up your photography mirror shoot.  Consider what props, </a:t>
            </a:r>
            <a:r>
              <a:rPr lang="en-US" sz="1200" b="1" dirty="0" smtClean="0"/>
              <a:t>lighting, location, backgrounds, compositional elements </a:t>
            </a:r>
            <a:r>
              <a:rPr lang="en-US" sz="1200" dirty="0" smtClean="0"/>
              <a:t>and</a:t>
            </a:r>
            <a:r>
              <a:rPr lang="en-US" sz="1200" b="1" dirty="0" smtClean="0"/>
              <a:t> viewpoints</a:t>
            </a:r>
            <a:r>
              <a:rPr lang="en-US" sz="1200" dirty="0" smtClean="0"/>
              <a:t> you might use.  Type up your ‘Shoot Plan’ on your A3 PowerPoint &amp; save.  </a:t>
            </a:r>
            <a:endParaRPr lang="en-US" sz="1200" dirty="0" smtClean="0"/>
          </a:p>
          <a:p>
            <a:endParaRPr lang="en-US" sz="1200" dirty="0" smtClean="0"/>
          </a:p>
          <a:p>
            <a:endParaRPr lang="en-US" sz="1200" dirty="0" smtClean="0"/>
          </a:p>
          <a:p>
            <a:endParaRPr lang="en-US" sz="1200" dirty="0"/>
          </a:p>
          <a:p>
            <a:r>
              <a:rPr lang="en-US" sz="1200" dirty="0" smtClean="0"/>
              <a:t>Take your </a:t>
            </a:r>
            <a:r>
              <a:rPr lang="en-US" sz="1200" b="1" dirty="0" smtClean="0"/>
              <a:t>shoot</a:t>
            </a:r>
            <a:r>
              <a:rPr lang="en-US" sz="1200" dirty="0" smtClean="0"/>
              <a:t> of at least </a:t>
            </a:r>
            <a:r>
              <a:rPr lang="en-US" sz="1200" b="1" dirty="0" smtClean="0"/>
              <a:t>20 photographs</a:t>
            </a:r>
            <a:r>
              <a:rPr lang="en-US" sz="1200" dirty="0" smtClean="0"/>
              <a:t>.  Download these onto your computer and print screen (</a:t>
            </a:r>
            <a:r>
              <a:rPr lang="en-US" sz="1200" dirty="0" err="1" smtClean="0"/>
              <a:t>Ctrl+PrtScr</a:t>
            </a:r>
            <a:r>
              <a:rPr lang="en-US" sz="1200" dirty="0" smtClean="0"/>
              <a:t>) them onto your A3 PowerPoint slide &amp; save.</a:t>
            </a:r>
          </a:p>
          <a:p>
            <a:endParaRPr lang="en-US" sz="1200" dirty="0" smtClean="0"/>
          </a:p>
          <a:p>
            <a:endParaRPr lang="en-US" sz="1200" dirty="0" smtClean="0"/>
          </a:p>
          <a:p>
            <a:endParaRPr lang="en-US" sz="1200" dirty="0"/>
          </a:p>
          <a:p>
            <a:endParaRPr lang="en-US" sz="1200" dirty="0"/>
          </a:p>
          <a:p>
            <a:endParaRPr lang="en-US" sz="1200" dirty="0" smtClean="0"/>
          </a:p>
          <a:p>
            <a:endParaRPr lang="en-US" sz="1200" dirty="0"/>
          </a:p>
          <a:p>
            <a:endParaRPr lang="en-US" sz="1200" dirty="0"/>
          </a:p>
          <a:p>
            <a:endParaRPr lang="en-US" sz="1200" dirty="0" smtClean="0"/>
          </a:p>
          <a:p>
            <a:r>
              <a:rPr lang="en-US" sz="1200" dirty="0" smtClean="0"/>
              <a:t>Select the </a:t>
            </a:r>
            <a:r>
              <a:rPr lang="en-US" sz="1200" b="1" dirty="0" smtClean="0"/>
              <a:t>3 best images</a:t>
            </a:r>
            <a:r>
              <a:rPr lang="en-US" sz="1200" dirty="0" smtClean="0"/>
              <a:t> from your shoot then edit using </a:t>
            </a:r>
            <a:r>
              <a:rPr lang="en-GB" sz="1200" dirty="0" smtClean="0">
                <a:hlinkClick r:id="rId2"/>
              </a:rPr>
              <a:t>www.pixlr.com</a:t>
            </a:r>
            <a:r>
              <a:rPr lang="en-GB" sz="1200" dirty="0" smtClean="0"/>
              <a:t> or your own software.  Add these images to your A3 PowerPoint &amp; save.</a:t>
            </a:r>
          </a:p>
          <a:p>
            <a:pPr algn="ctr"/>
            <a:r>
              <a:rPr lang="en-US" sz="1200" b="1" dirty="0" smtClean="0"/>
              <a:t>TOP TIP:  TAKE SCREEN SHOTS OF YOUR EDITING BY PRINT SCREENING YOUR WORK</a:t>
            </a:r>
            <a:r>
              <a:rPr lang="en-US" sz="1200" b="1" dirty="0" smtClean="0"/>
              <a:t> (</a:t>
            </a:r>
            <a:r>
              <a:rPr lang="en-US" sz="1200" b="1" dirty="0" err="1" smtClean="0"/>
              <a:t>Ctrl+PrtScr</a:t>
            </a:r>
            <a:r>
              <a:rPr lang="en-US" sz="1200" b="1" dirty="0" smtClean="0"/>
              <a:t>)</a:t>
            </a:r>
          </a:p>
          <a:p>
            <a:pPr algn="ctr"/>
            <a:endParaRPr lang="en-US" sz="1200" b="1" dirty="0"/>
          </a:p>
          <a:p>
            <a:pPr algn="ctr"/>
            <a:endParaRPr lang="en-US" sz="1200" b="1" dirty="0" smtClean="0"/>
          </a:p>
          <a:p>
            <a:pPr algn="ctr"/>
            <a:endParaRPr lang="en-US" sz="1200" b="1" dirty="0"/>
          </a:p>
          <a:p>
            <a:r>
              <a:rPr lang="en-US" sz="1200" dirty="0" smtClean="0"/>
              <a:t>Describe how your ‘shoot’ went and </a:t>
            </a:r>
            <a:r>
              <a:rPr lang="en-US" sz="1200" b="1" dirty="0" smtClean="0"/>
              <a:t>evaluate</a:t>
            </a:r>
            <a:r>
              <a:rPr lang="en-US" sz="1200" dirty="0" smtClean="0"/>
              <a:t> the strengths and weaknesses of your final images.  What would you do next if you were to plan another shoot?  How well were you able to use mirror photography?  What did you learn?  Add to your A3 PowerPoint, save and upload to </a:t>
            </a:r>
            <a:r>
              <a:rPr lang="en-US" sz="1200" b="1" dirty="0" smtClean="0"/>
              <a:t>Class-Charts</a:t>
            </a:r>
            <a:r>
              <a:rPr lang="en-US" sz="1200" dirty="0" smtClean="0"/>
              <a:t>.</a:t>
            </a:r>
          </a:p>
        </p:txBody>
      </p:sp>
      <p:sp>
        <p:nvSpPr>
          <p:cNvPr id="13" name="TextBox 12"/>
          <p:cNvSpPr txBox="1"/>
          <p:nvPr/>
        </p:nvSpPr>
        <p:spPr>
          <a:xfrm>
            <a:off x="4206225" y="231187"/>
            <a:ext cx="3722915" cy="6186309"/>
          </a:xfrm>
          <a:prstGeom prst="rect">
            <a:avLst/>
          </a:prstGeom>
          <a:noFill/>
          <a:ln>
            <a:noFill/>
          </a:ln>
        </p:spPr>
        <p:txBody>
          <a:bodyPr wrap="square" rtlCol="0">
            <a:spAutoFit/>
          </a:bodyPr>
          <a:lstStyle/>
          <a:p>
            <a:r>
              <a:rPr lang="en-US" sz="1200" dirty="0">
                <a:latin typeface="Verdana" panose="020B0604030504040204" pitchFamily="34" charset="0"/>
                <a:ea typeface="Verdana" panose="020B0604030504040204" pitchFamily="34" charset="0"/>
              </a:rPr>
              <a:t>Enter Text here …</a:t>
            </a:r>
          </a:p>
          <a:p>
            <a:endParaRPr lang="en-US" sz="1200" dirty="0"/>
          </a:p>
          <a:p>
            <a:endParaRPr lang="en-US" sz="1200" dirty="0" smtClean="0"/>
          </a:p>
          <a:p>
            <a:endParaRPr lang="en-US" sz="1200" dirty="0"/>
          </a:p>
          <a:p>
            <a:endParaRPr lang="en-US" sz="1200" dirty="0" smtClean="0"/>
          </a:p>
          <a:p>
            <a:endParaRPr lang="en-US" sz="1200" dirty="0"/>
          </a:p>
          <a:p>
            <a:endParaRPr lang="en-US" sz="1200" dirty="0" smtClean="0"/>
          </a:p>
          <a:p>
            <a:endParaRPr lang="en-US" sz="1200" dirty="0"/>
          </a:p>
          <a:p>
            <a:endParaRPr lang="en-US" sz="1200" dirty="0" smtClean="0"/>
          </a:p>
          <a:p>
            <a:endParaRPr lang="en-US" sz="1200" dirty="0"/>
          </a:p>
          <a:p>
            <a:endParaRPr lang="en-US" sz="1200" dirty="0" smtClean="0"/>
          </a:p>
          <a:p>
            <a:endParaRPr lang="en-US" sz="1200" dirty="0"/>
          </a:p>
          <a:p>
            <a:endParaRPr lang="en-US" sz="1200" dirty="0" smtClean="0"/>
          </a:p>
          <a:p>
            <a:endParaRPr lang="en-US" sz="1200" dirty="0" smtClean="0"/>
          </a:p>
          <a:p>
            <a:endParaRPr lang="en-US" sz="1200" dirty="0"/>
          </a:p>
          <a:p>
            <a:endParaRPr lang="en-US" sz="1200" dirty="0" smtClean="0"/>
          </a:p>
          <a:p>
            <a:endParaRPr lang="en-US" sz="1200" dirty="0"/>
          </a:p>
          <a:p>
            <a:endParaRPr lang="en-US" sz="1200" dirty="0" smtClean="0"/>
          </a:p>
          <a:p>
            <a:endParaRPr lang="en-US" sz="1200" dirty="0"/>
          </a:p>
          <a:p>
            <a:endParaRPr lang="en-US" sz="1200" dirty="0" smtClean="0"/>
          </a:p>
          <a:p>
            <a:endParaRPr lang="en-US" sz="1200" dirty="0"/>
          </a:p>
          <a:p>
            <a:endParaRPr lang="en-US" sz="1200" dirty="0" smtClean="0"/>
          </a:p>
          <a:p>
            <a:endParaRPr lang="en-US" sz="1200" dirty="0"/>
          </a:p>
          <a:p>
            <a:endParaRPr lang="en-US" sz="1200" dirty="0" smtClean="0"/>
          </a:p>
          <a:p>
            <a:endParaRPr lang="en-US" sz="1200" dirty="0"/>
          </a:p>
          <a:p>
            <a:endParaRPr lang="en-US" sz="1200" dirty="0" smtClean="0"/>
          </a:p>
          <a:p>
            <a:endParaRPr lang="en-US" sz="1200" dirty="0"/>
          </a:p>
          <a:p>
            <a:endParaRPr lang="en-US" sz="1200" dirty="0" smtClean="0"/>
          </a:p>
          <a:p>
            <a:endParaRPr lang="en-US" sz="1200" dirty="0"/>
          </a:p>
          <a:p>
            <a:endParaRPr lang="en-US" sz="1200" dirty="0" smtClean="0"/>
          </a:p>
          <a:p>
            <a:endParaRPr lang="en-US" sz="1200" dirty="0"/>
          </a:p>
          <a:p>
            <a:endParaRPr lang="en-GB" sz="1200" dirty="0"/>
          </a:p>
        </p:txBody>
      </p:sp>
      <p:sp>
        <p:nvSpPr>
          <p:cNvPr id="14" name="TextBox 13"/>
          <p:cNvSpPr txBox="1"/>
          <p:nvPr/>
        </p:nvSpPr>
        <p:spPr>
          <a:xfrm>
            <a:off x="304784" y="1062514"/>
            <a:ext cx="3722915" cy="3785652"/>
          </a:xfrm>
          <a:prstGeom prst="rect">
            <a:avLst/>
          </a:prstGeom>
          <a:noFill/>
          <a:ln>
            <a:noFill/>
          </a:ln>
        </p:spPr>
        <p:txBody>
          <a:bodyPr wrap="square" rtlCol="0">
            <a:spAutoFit/>
          </a:bodyPr>
          <a:lstStyle/>
          <a:p>
            <a:r>
              <a:rPr lang="en-US" sz="1200" dirty="0" smtClean="0"/>
              <a:t>To prepare yourselves for the start of your </a:t>
            </a:r>
            <a:r>
              <a:rPr lang="en-US" sz="1200" b="1" dirty="0" smtClean="0"/>
              <a:t>Photography</a:t>
            </a:r>
            <a:r>
              <a:rPr lang="en-US" sz="1200" dirty="0" smtClean="0"/>
              <a:t> </a:t>
            </a:r>
            <a:r>
              <a:rPr lang="en-US" sz="1200" b="1" dirty="0" smtClean="0"/>
              <a:t>GCSE</a:t>
            </a:r>
            <a:r>
              <a:rPr lang="en-US" sz="1200" dirty="0" smtClean="0"/>
              <a:t> we would like you to complete the following </a:t>
            </a:r>
            <a:r>
              <a:rPr lang="en-US" sz="1200" b="1" dirty="0" smtClean="0"/>
              <a:t>three</a:t>
            </a:r>
            <a:r>
              <a:rPr lang="en-US" sz="1200" dirty="0" smtClean="0"/>
              <a:t> </a:t>
            </a:r>
            <a:r>
              <a:rPr lang="en-US" sz="1200" b="1" dirty="0" smtClean="0"/>
              <a:t>tasks</a:t>
            </a:r>
            <a:r>
              <a:rPr lang="en-US" sz="1200" dirty="0" smtClean="0"/>
              <a:t> over June, July and in your Summer Holidays. </a:t>
            </a:r>
          </a:p>
          <a:p>
            <a:endParaRPr lang="en-US" sz="1200" dirty="0"/>
          </a:p>
          <a:p>
            <a:r>
              <a:rPr lang="en-US" sz="1200" dirty="0" smtClean="0"/>
              <a:t>You have chosen </a:t>
            </a:r>
            <a:r>
              <a:rPr lang="en-US" sz="1200" b="1" dirty="0" smtClean="0"/>
              <a:t>Photography</a:t>
            </a:r>
            <a:r>
              <a:rPr lang="en-US" sz="1200" dirty="0" smtClean="0"/>
              <a:t> and we hope that you will be as </a:t>
            </a:r>
            <a:r>
              <a:rPr lang="en-US" sz="1200" b="1" dirty="0" smtClean="0"/>
              <a:t>passionate</a:t>
            </a:r>
            <a:r>
              <a:rPr lang="en-US" sz="1200" dirty="0" smtClean="0"/>
              <a:t> about the subject as we are. This means that we expect you to show dedication by completing the following tasks to the </a:t>
            </a:r>
            <a:r>
              <a:rPr lang="en-US" sz="1200" b="1" dirty="0" smtClean="0"/>
              <a:t>best of your ability </a:t>
            </a:r>
            <a:r>
              <a:rPr lang="en-US" sz="1200" dirty="0" smtClean="0"/>
              <a:t>and then submit them on </a:t>
            </a:r>
            <a:r>
              <a:rPr lang="en-US" sz="1200" b="1" dirty="0" smtClean="0"/>
              <a:t>Class-Charts</a:t>
            </a:r>
            <a:r>
              <a:rPr lang="en-US" sz="1200" dirty="0" smtClean="0"/>
              <a:t> ready for your first lesson in September. </a:t>
            </a:r>
          </a:p>
          <a:p>
            <a:endParaRPr lang="en-US" sz="1200" dirty="0"/>
          </a:p>
          <a:p>
            <a:r>
              <a:rPr lang="en-US" sz="1200" dirty="0" smtClean="0"/>
              <a:t>Each project should take </a:t>
            </a:r>
            <a:r>
              <a:rPr lang="en-US" sz="1200" b="1" dirty="0" smtClean="0"/>
              <a:t>A MINIMUM OF FOUR HOURS OF YOUR TIME</a:t>
            </a:r>
            <a:r>
              <a:rPr lang="en-US" sz="1200" dirty="0" smtClean="0"/>
              <a:t>.  Please email me if you have problems to </a:t>
            </a:r>
            <a:r>
              <a:rPr lang="en-US" sz="1200" dirty="0" smtClean="0">
                <a:hlinkClick r:id="rId3"/>
              </a:rPr>
              <a:t>g.morris@penworthamgirls.lancs.sch.uk</a:t>
            </a:r>
            <a:r>
              <a:rPr lang="en-US" sz="1200" dirty="0" smtClean="0"/>
              <a:t>.</a:t>
            </a:r>
            <a:endParaRPr lang="en-US" sz="1200" dirty="0" smtClean="0">
              <a:latin typeface="Verdana" panose="020B0604030504040204" pitchFamily="34" charset="0"/>
              <a:ea typeface="Verdana" panose="020B0604030504040204" pitchFamily="34" charset="0"/>
            </a:endParaRPr>
          </a:p>
          <a:p>
            <a:endParaRPr lang="en-US" sz="1200" dirty="0">
              <a:latin typeface="Verdana" panose="020B0604030504040204" pitchFamily="34" charset="0"/>
              <a:ea typeface="Verdana" panose="020B0604030504040204" pitchFamily="34" charset="0"/>
            </a:endParaRPr>
          </a:p>
          <a:p>
            <a:r>
              <a:rPr lang="en-US" sz="1200" dirty="0" smtClean="0"/>
              <a:t>When PRESENTING your work, you need to set up a PowerPoint slide to </a:t>
            </a:r>
            <a:r>
              <a:rPr lang="en-US" sz="1200" b="1" dirty="0" smtClean="0"/>
              <a:t>A3 size.</a:t>
            </a:r>
            <a:r>
              <a:rPr lang="en-US" sz="1200" dirty="0" smtClean="0"/>
              <a:t>  </a:t>
            </a:r>
            <a:r>
              <a:rPr lang="en-US" sz="1200" u="sng" dirty="0" smtClean="0"/>
              <a:t>You must </a:t>
            </a:r>
            <a:r>
              <a:rPr lang="en-US" sz="1200" b="1" u="sng" dirty="0" smtClean="0"/>
              <a:t>not</a:t>
            </a:r>
            <a:r>
              <a:rPr lang="en-US" sz="1200" u="sng" dirty="0" smtClean="0"/>
              <a:t> hand write – </a:t>
            </a:r>
            <a:r>
              <a:rPr lang="en-US" sz="1200" dirty="0" smtClean="0"/>
              <a:t>all annotation is to be </a:t>
            </a:r>
            <a:r>
              <a:rPr lang="en-US" sz="1200" b="1" dirty="0" smtClean="0"/>
              <a:t>typed up using size 12 font only</a:t>
            </a:r>
            <a:r>
              <a:rPr lang="en-US" sz="1200" dirty="0" smtClean="0"/>
              <a:t>.  </a:t>
            </a:r>
            <a:r>
              <a:rPr lang="en-US" sz="1200" b="1" dirty="0" smtClean="0"/>
              <a:t>Headings can be in size 16 font</a:t>
            </a:r>
            <a:r>
              <a:rPr lang="en-US" sz="1200" dirty="0" smtClean="0"/>
              <a:t>.  Please choose a </a:t>
            </a:r>
            <a:r>
              <a:rPr lang="en-US" sz="1200" b="1" dirty="0" smtClean="0"/>
              <a:t>professional typeface</a:t>
            </a:r>
            <a:r>
              <a:rPr lang="en-US" sz="1200" dirty="0" smtClean="0"/>
              <a:t> (or font) that is </a:t>
            </a:r>
            <a:r>
              <a:rPr lang="en-US" sz="1200" b="1" dirty="0" smtClean="0"/>
              <a:t>legible</a:t>
            </a:r>
            <a:r>
              <a:rPr lang="en-US" sz="1200" dirty="0" smtClean="0"/>
              <a:t> (readable).</a:t>
            </a:r>
            <a:endParaRPr lang="en-US" sz="1200" dirty="0" smtClean="0"/>
          </a:p>
        </p:txBody>
      </p:sp>
      <p:sp>
        <p:nvSpPr>
          <p:cNvPr id="15" name="Rectangle 14"/>
          <p:cNvSpPr/>
          <p:nvPr/>
        </p:nvSpPr>
        <p:spPr>
          <a:xfrm>
            <a:off x="304773" y="4939607"/>
            <a:ext cx="3722915" cy="444137"/>
          </a:xfrm>
          <a:prstGeom prst="rect">
            <a:avLst/>
          </a:prstGeom>
          <a:solidFill>
            <a:srgbClr val="FF9999"/>
          </a:solidFill>
          <a:ln>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smtClean="0">
                <a:solidFill>
                  <a:schemeClr val="tx1"/>
                </a:solidFill>
                <a:latin typeface="Century Gothic" panose="020B0502020202020204" pitchFamily="34" charset="0"/>
                <a:cs typeface="Calibri Light" panose="020F0302020204030204" pitchFamily="34" charset="0"/>
              </a:rPr>
              <a:t>Task 1: CREATE 2</a:t>
            </a:r>
            <a:r>
              <a:rPr lang="en-US" sz="2000" b="1" baseline="30000" dirty="0" smtClean="0">
                <a:solidFill>
                  <a:schemeClr val="tx1"/>
                </a:solidFill>
                <a:latin typeface="Century Gothic" panose="020B0502020202020204" pitchFamily="34" charset="0"/>
                <a:cs typeface="Calibri Light" panose="020F0302020204030204" pitchFamily="34" charset="0"/>
              </a:rPr>
              <a:t>nd</a:t>
            </a:r>
            <a:r>
              <a:rPr lang="en-US" sz="2000" b="1" dirty="0" smtClean="0">
                <a:solidFill>
                  <a:schemeClr val="tx1"/>
                </a:solidFill>
                <a:latin typeface="Century Gothic" panose="020B0502020202020204" pitchFamily="34" charset="0"/>
                <a:cs typeface="Calibri Light" panose="020F0302020204030204" pitchFamily="34" charset="0"/>
              </a:rPr>
              <a:t> A3 SHEET </a:t>
            </a:r>
            <a:endParaRPr lang="en-GB" sz="2000" b="1" dirty="0">
              <a:solidFill>
                <a:schemeClr val="tx1"/>
              </a:solidFill>
              <a:latin typeface="Century Gothic" panose="020B0502020202020204" pitchFamily="34" charset="0"/>
              <a:cs typeface="Calibri Light" panose="020F0302020204030204" pitchFamily="34" charset="0"/>
            </a:endParaRPr>
          </a:p>
        </p:txBody>
      </p:sp>
      <p:sp>
        <p:nvSpPr>
          <p:cNvPr id="17" name="TextBox 16"/>
          <p:cNvSpPr txBox="1"/>
          <p:nvPr/>
        </p:nvSpPr>
        <p:spPr>
          <a:xfrm>
            <a:off x="304773" y="5388166"/>
            <a:ext cx="3722915" cy="1015663"/>
          </a:xfrm>
          <a:prstGeom prst="rect">
            <a:avLst/>
          </a:prstGeom>
          <a:noFill/>
          <a:ln>
            <a:noFill/>
          </a:ln>
        </p:spPr>
        <p:txBody>
          <a:bodyPr wrap="square" rtlCol="0">
            <a:spAutoFit/>
          </a:bodyPr>
          <a:lstStyle/>
          <a:p>
            <a:r>
              <a:rPr lang="en-US" sz="1200" dirty="0" smtClean="0"/>
              <a:t>Create a 2</a:t>
            </a:r>
            <a:r>
              <a:rPr lang="en-US" sz="1200" baseline="30000" dirty="0" smtClean="0"/>
              <a:t>nd</a:t>
            </a:r>
            <a:r>
              <a:rPr lang="en-US" sz="1200" dirty="0" smtClean="0"/>
              <a:t> sheet on your PowerPoint.  Save your PowerPoint as </a:t>
            </a:r>
            <a:r>
              <a:rPr lang="en-US" sz="1200" dirty="0" err="1" smtClean="0"/>
              <a:t>SummerProjectYourName</a:t>
            </a:r>
            <a:r>
              <a:rPr lang="en-US" sz="1200" dirty="0" smtClean="0"/>
              <a:t>.  </a:t>
            </a:r>
          </a:p>
          <a:p>
            <a:endParaRPr lang="en-US" sz="1200" dirty="0"/>
          </a:p>
          <a:p>
            <a:r>
              <a:rPr lang="en-US" sz="1200" dirty="0" smtClean="0"/>
              <a:t>Using a computer is a major part of GCSE Photography so it is important to get used to using one regularly.  </a:t>
            </a:r>
          </a:p>
        </p:txBody>
      </p:sp>
      <p:sp>
        <p:nvSpPr>
          <p:cNvPr id="20" name="Rectangle 19"/>
          <p:cNvSpPr/>
          <p:nvPr/>
        </p:nvSpPr>
        <p:spPr>
          <a:xfrm>
            <a:off x="4206214" y="231187"/>
            <a:ext cx="3722915" cy="444137"/>
          </a:xfrm>
          <a:prstGeom prst="rect">
            <a:avLst/>
          </a:prstGeom>
          <a:solidFill>
            <a:srgbClr val="FF9999"/>
          </a:solidFill>
          <a:ln>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900" b="1" dirty="0">
                <a:solidFill>
                  <a:schemeClr val="tx1"/>
                </a:solidFill>
                <a:latin typeface="Century Gothic" panose="020B0502020202020204" pitchFamily="34" charset="0"/>
                <a:cs typeface="Calibri Light" panose="020F0302020204030204" pitchFamily="34" charset="0"/>
              </a:rPr>
              <a:t>Task </a:t>
            </a:r>
            <a:r>
              <a:rPr lang="en-US" sz="1900" b="1" dirty="0" smtClean="0">
                <a:solidFill>
                  <a:schemeClr val="tx1"/>
                </a:solidFill>
                <a:latin typeface="Century Gothic" panose="020B0502020202020204" pitchFamily="34" charset="0"/>
                <a:cs typeface="Calibri Light" panose="020F0302020204030204" pitchFamily="34" charset="0"/>
              </a:rPr>
              <a:t>2: TECHNIQUE RESEARCH</a:t>
            </a:r>
            <a:endParaRPr lang="en-GB" sz="1900" b="1" dirty="0">
              <a:solidFill>
                <a:schemeClr val="tx1"/>
              </a:solidFill>
              <a:latin typeface="Century Gothic" panose="020B0502020202020204" pitchFamily="34" charset="0"/>
              <a:cs typeface="Calibri Light" panose="020F0302020204030204" pitchFamily="34" charset="0"/>
            </a:endParaRPr>
          </a:p>
        </p:txBody>
      </p:sp>
      <p:sp>
        <p:nvSpPr>
          <p:cNvPr id="21" name="TextBox 20"/>
          <p:cNvSpPr txBox="1"/>
          <p:nvPr/>
        </p:nvSpPr>
        <p:spPr>
          <a:xfrm>
            <a:off x="4206215" y="649871"/>
            <a:ext cx="3722915" cy="6186309"/>
          </a:xfrm>
          <a:prstGeom prst="rect">
            <a:avLst/>
          </a:prstGeom>
          <a:noFill/>
          <a:ln>
            <a:noFill/>
          </a:ln>
        </p:spPr>
        <p:txBody>
          <a:bodyPr wrap="square" rtlCol="0">
            <a:spAutoFit/>
          </a:bodyPr>
          <a:lstStyle/>
          <a:p>
            <a:r>
              <a:rPr lang="en-US" sz="1200" b="1" dirty="0" smtClean="0"/>
              <a:t>Reflection photography</a:t>
            </a:r>
            <a:r>
              <a:rPr lang="en-US" sz="1200" dirty="0" smtClean="0"/>
              <a:t>, also referred to as </a:t>
            </a:r>
            <a:r>
              <a:rPr lang="en-US" sz="1200" b="1" dirty="0" smtClean="0"/>
              <a:t>mirror photography,</a:t>
            </a:r>
            <a:r>
              <a:rPr lang="en-US" sz="1200" dirty="0" smtClean="0"/>
              <a:t> is when you use </a:t>
            </a:r>
            <a:r>
              <a:rPr lang="en-US" sz="1200" b="1" dirty="0" smtClean="0"/>
              <a:t>reflective</a:t>
            </a:r>
            <a:r>
              <a:rPr lang="en-US" sz="1200" dirty="0" smtClean="0"/>
              <a:t> surfaces, such as a mirror or water to create an artistic echo of a scene. This type of photography can add an interesting effects to your </a:t>
            </a:r>
            <a:r>
              <a:rPr lang="en-US" sz="1200" b="1" dirty="0" smtClean="0"/>
              <a:t>portraiture</a:t>
            </a:r>
            <a:r>
              <a:rPr lang="en-US" sz="1200" dirty="0" smtClean="0"/>
              <a:t> shoots.</a:t>
            </a:r>
          </a:p>
          <a:p>
            <a:endParaRPr lang="en-US" sz="1200" dirty="0"/>
          </a:p>
          <a:p>
            <a:endParaRPr lang="en-US" sz="1200" dirty="0" smtClean="0"/>
          </a:p>
          <a:p>
            <a:endParaRPr lang="en-US" sz="1200" dirty="0" smtClean="0"/>
          </a:p>
          <a:p>
            <a:endParaRPr lang="en-US" sz="1200" dirty="0"/>
          </a:p>
          <a:p>
            <a:endParaRPr lang="en-US" sz="1200" dirty="0" smtClean="0"/>
          </a:p>
          <a:p>
            <a:endParaRPr lang="en-US" sz="1200" dirty="0"/>
          </a:p>
          <a:p>
            <a:endParaRPr lang="en-US" sz="1200" dirty="0" smtClean="0"/>
          </a:p>
          <a:p>
            <a:endParaRPr lang="en-US" sz="1200" dirty="0"/>
          </a:p>
          <a:p>
            <a:endParaRPr lang="en-US" sz="1200" dirty="0"/>
          </a:p>
          <a:p>
            <a:r>
              <a:rPr lang="en-US" sz="1200" dirty="0" smtClean="0"/>
              <a:t>Reflections in surfaces such as water, mirror glass, windows and metallic objects are sometimes recorded by photographers and filmmakers to create </a:t>
            </a:r>
            <a:r>
              <a:rPr lang="en-US" sz="1200" b="1" dirty="0" smtClean="0"/>
              <a:t>distorted</a:t>
            </a:r>
            <a:r>
              <a:rPr lang="en-US" sz="1200" dirty="0" smtClean="0"/>
              <a:t> images or to frame a view. </a:t>
            </a:r>
          </a:p>
          <a:p>
            <a:endParaRPr lang="en-US" sz="1200" dirty="0"/>
          </a:p>
          <a:p>
            <a:r>
              <a:rPr lang="en-US" sz="1200" dirty="0" smtClean="0"/>
              <a:t>Research examples of ‘</a:t>
            </a:r>
            <a:r>
              <a:rPr lang="en-US" sz="1200" b="1" dirty="0" smtClean="0"/>
              <a:t>Mirror Photography</a:t>
            </a:r>
            <a:r>
              <a:rPr lang="en-US" sz="1200" dirty="0" smtClean="0"/>
              <a:t>’ or </a:t>
            </a:r>
            <a:r>
              <a:rPr lang="en-US" sz="1200" b="1" dirty="0" smtClean="0"/>
              <a:t>‘Reflection Photography’ </a:t>
            </a:r>
            <a:r>
              <a:rPr lang="en-US" sz="1200" dirty="0" smtClean="0"/>
              <a:t>using Pinterest &amp; Google. </a:t>
            </a:r>
            <a:r>
              <a:rPr lang="en-US" sz="1200" dirty="0" smtClean="0"/>
              <a:t>Choose 12 of your favourite </a:t>
            </a:r>
            <a:r>
              <a:rPr lang="en-US" sz="1200" b="1" dirty="0" smtClean="0"/>
              <a:t>inspirational</a:t>
            </a:r>
            <a:r>
              <a:rPr lang="en-US" sz="1200" dirty="0" smtClean="0"/>
              <a:t> images to create an </a:t>
            </a:r>
            <a:r>
              <a:rPr lang="en-US" sz="1200" b="1" dirty="0" smtClean="0"/>
              <a:t>IMAGE BANK </a:t>
            </a:r>
            <a:r>
              <a:rPr lang="en-US" sz="1200" dirty="0" smtClean="0"/>
              <a:t>then </a:t>
            </a:r>
            <a:r>
              <a:rPr lang="en-US" sz="1200" dirty="0" smtClean="0"/>
              <a:t>collage them together using </a:t>
            </a:r>
            <a:r>
              <a:rPr lang="en-GB" sz="1200" dirty="0" smtClean="0">
                <a:hlinkClick r:id="rId4"/>
              </a:rPr>
              <a:t>www.photocollage.com/</a:t>
            </a:r>
            <a:r>
              <a:rPr lang="en-GB" sz="1200" dirty="0" smtClean="0"/>
              <a:t>.  Add to your A3 PowerPoint sheet &amp; save.</a:t>
            </a:r>
          </a:p>
          <a:p>
            <a:r>
              <a:rPr lang="en-US" sz="1200" dirty="0" smtClean="0"/>
              <a:t>  </a:t>
            </a:r>
          </a:p>
          <a:p>
            <a:r>
              <a:rPr lang="en-US" sz="1200" dirty="0" smtClean="0"/>
              <a:t>Research </a:t>
            </a:r>
            <a:r>
              <a:rPr lang="en-US" sz="1200" b="1" dirty="0" smtClean="0"/>
              <a:t>techniques</a:t>
            </a:r>
            <a:r>
              <a:rPr lang="en-US" sz="1200" dirty="0" smtClean="0"/>
              <a:t> on how to create </a:t>
            </a:r>
            <a:r>
              <a:rPr lang="en-US" sz="1200" b="1" dirty="0" smtClean="0"/>
              <a:t>‘Mirror Photography’</a:t>
            </a:r>
            <a:r>
              <a:rPr lang="en-US" sz="1200" dirty="0" smtClean="0"/>
              <a:t> on </a:t>
            </a:r>
            <a:r>
              <a:rPr lang="en-US" sz="1200" b="1" dirty="0" smtClean="0"/>
              <a:t>YouTube</a:t>
            </a:r>
            <a:r>
              <a:rPr lang="en-US" sz="1200" dirty="0" smtClean="0"/>
              <a:t>.  Choose your favourite technique, type it up on your A3 PowerPoint and include images on how to create this technique.  Save</a:t>
            </a:r>
            <a:r>
              <a:rPr lang="en-US" sz="1200" dirty="0"/>
              <a:t> </a:t>
            </a:r>
            <a:r>
              <a:rPr lang="en-US" sz="1200" dirty="0" smtClean="0"/>
              <a:t>your work.</a:t>
            </a:r>
          </a:p>
          <a:p>
            <a:r>
              <a:rPr lang="en-US" sz="1200" dirty="0" smtClean="0"/>
              <a:t>Here are some examples </a:t>
            </a:r>
            <a:r>
              <a:rPr lang="en-GB" sz="1200" dirty="0" smtClean="0">
                <a:hlinkClick r:id="rId5"/>
              </a:rPr>
              <a:t>https://www.youtube.com/watch?v=fvcUGlwonww</a:t>
            </a:r>
            <a:r>
              <a:rPr lang="en-US" sz="1200" dirty="0" smtClean="0"/>
              <a:t>  </a:t>
            </a:r>
            <a:endParaRPr lang="en-US" sz="1200" dirty="0"/>
          </a:p>
        </p:txBody>
      </p:sp>
      <p:sp>
        <p:nvSpPr>
          <p:cNvPr id="23" name="Rectangle 22"/>
          <p:cNvSpPr/>
          <p:nvPr/>
        </p:nvSpPr>
        <p:spPr>
          <a:xfrm>
            <a:off x="8107644" y="243896"/>
            <a:ext cx="3722915" cy="444137"/>
          </a:xfrm>
          <a:prstGeom prst="rect">
            <a:avLst/>
          </a:prstGeom>
          <a:solidFill>
            <a:srgbClr val="FF9999"/>
          </a:solidFill>
          <a:ln>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tx1"/>
                </a:solidFill>
                <a:latin typeface="Century Gothic" panose="020B0502020202020204" pitchFamily="34" charset="0"/>
                <a:cs typeface="Calibri Light" panose="020F0302020204030204" pitchFamily="34" charset="0"/>
              </a:rPr>
              <a:t>Task 3: PLAN</a:t>
            </a:r>
            <a:endParaRPr lang="en-GB" sz="2000" b="1" dirty="0">
              <a:solidFill>
                <a:schemeClr val="tx1"/>
              </a:solidFill>
              <a:latin typeface="Century Gothic" panose="020B0502020202020204" pitchFamily="34" charset="0"/>
              <a:cs typeface="Calibri Light" panose="020F0302020204030204" pitchFamily="34" charset="0"/>
            </a:endParaRPr>
          </a:p>
        </p:txBody>
      </p:sp>
      <p:sp>
        <p:nvSpPr>
          <p:cNvPr id="24" name="Rectangle 23"/>
          <p:cNvSpPr/>
          <p:nvPr/>
        </p:nvSpPr>
        <p:spPr>
          <a:xfrm>
            <a:off x="8107636" y="1655692"/>
            <a:ext cx="3722915" cy="444137"/>
          </a:xfrm>
          <a:prstGeom prst="rect">
            <a:avLst/>
          </a:prstGeom>
          <a:solidFill>
            <a:srgbClr val="FF9999"/>
          </a:solidFill>
          <a:ln>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tx1"/>
                </a:solidFill>
                <a:latin typeface="Century Gothic" panose="020B0502020202020204" pitchFamily="34" charset="0"/>
                <a:cs typeface="Calibri Light" panose="020F0302020204030204" pitchFamily="34" charset="0"/>
              </a:rPr>
              <a:t>Task 4: CREATE</a:t>
            </a:r>
            <a:endParaRPr lang="en-GB" sz="2000" b="1" dirty="0">
              <a:solidFill>
                <a:schemeClr val="tx1"/>
              </a:solidFill>
              <a:latin typeface="Century Gothic" panose="020B0502020202020204" pitchFamily="34" charset="0"/>
              <a:cs typeface="Calibri Light" panose="020F0302020204030204" pitchFamily="34" charset="0"/>
            </a:endParaRPr>
          </a:p>
        </p:txBody>
      </p:sp>
      <p:pic>
        <p:nvPicPr>
          <p:cNvPr id="1028" name="Picture 4" descr="The easy way to print a contact sheet of photos in Windows ..."/>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887363" y="2772976"/>
            <a:ext cx="2210709" cy="127881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9" name="Rectangle 28"/>
          <p:cNvSpPr/>
          <p:nvPr/>
        </p:nvSpPr>
        <p:spPr>
          <a:xfrm>
            <a:off x="8107635" y="5165436"/>
            <a:ext cx="3722915" cy="444137"/>
          </a:xfrm>
          <a:prstGeom prst="rect">
            <a:avLst/>
          </a:prstGeom>
          <a:solidFill>
            <a:srgbClr val="FF9999"/>
          </a:solidFill>
          <a:ln>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tx1"/>
                </a:solidFill>
                <a:latin typeface="Century Gothic" panose="020B0502020202020204" pitchFamily="34" charset="0"/>
                <a:cs typeface="Calibri Light" panose="020F0302020204030204" pitchFamily="34" charset="0"/>
              </a:rPr>
              <a:t>Task 5: EVALUATE</a:t>
            </a:r>
            <a:endParaRPr lang="en-GB" sz="2000" b="1" dirty="0">
              <a:solidFill>
                <a:schemeClr val="tx1"/>
              </a:solidFill>
              <a:latin typeface="Century Gothic" panose="020B0502020202020204" pitchFamily="34" charset="0"/>
              <a:cs typeface="Calibri Light" panose="020F0302020204030204" pitchFamily="34" charset="0"/>
            </a:endParaRPr>
          </a:p>
        </p:txBody>
      </p:sp>
      <p:sp>
        <p:nvSpPr>
          <p:cNvPr id="26" name="TextBox 25"/>
          <p:cNvSpPr txBox="1"/>
          <p:nvPr/>
        </p:nvSpPr>
        <p:spPr>
          <a:xfrm rot="16200000">
            <a:off x="-1848849" y="1846458"/>
            <a:ext cx="4067034" cy="369332"/>
          </a:xfrm>
          <a:prstGeom prst="rect">
            <a:avLst/>
          </a:prstGeom>
          <a:solidFill>
            <a:srgbClr val="FF9999">
              <a:alpha val="20000"/>
            </a:srgbClr>
          </a:solidFill>
        </p:spPr>
        <p:txBody>
          <a:bodyPr wrap="square" rtlCol="0">
            <a:spAutoFit/>
          </a:bodyPr>
          <a:lstStyle/>
          <a:p>
            <a:r>
              <a:rPr lang="en-US" dirty="0" smtClean="0"/>
              <a:t>MIRROR PHOTOGRAPHY / PORTRAITURE</a:t>
            </a:r>
            <a:endParaRPr lang="en-GB" dirty="0"/>
          </a:p>
        </p:txBody>
      </p:sp>
      <p:grpSp>
        <p:nvGrpSpPr>
          <p:cNvPr id="3" name="Group 2"/>
          <p:cNvGrpSpPr/>
          <p:nvPr/>
        </p:nvGrpSpPr>
        <p:grpSpPr>
          <a:xfrm>
            <a:off x="4206175" y="1655691"/>
            <a:ext cx="3722954" cy="1552729"/>
            <a:chOff x="-4382237" y="-2608421"/>
            <a:chExt cx="18185225" cy="5671718"/>
          </a:xfrm>
        </p:grpSpPr>
        <p:pic>
          <p:nvPicPr>
            <p:cNvPr id="2052" name="Picture 4" descr="9 Impressive Mirror Photography Ideas to Try Yoursel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70607" y="-2589827"/>
              <a:ext cx="9753600" cy="565312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Smoke &amp; Mirrors / Elizaveta Porodina – ARTPIL"/>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659238" y="-2575504"/>
              <a:ext cx="7143750" cy="56388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Mirrors in Photography: 6 Ideas"/>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382237" y="-2608421"/>
              <a:ext cx="5429250" cy="5671717"/>
            </a:xfrm>
            <a:prstGeom prst="rect">
              <a:avLst/>
            </a:prstGeom>
            <a:noFill/>
            <a:extLst>
              <a:ext uri="{909E8E84-426E-40DD-AFC4-6F175D3DCCD1}">
                <a14:hiddenFill xmlns:a14="http://schemas.microsoft.com/office/drawing/2010/main">
                  <a:solidFill>
                    <a:srgbClr val="FFFFFF"/>
                  </a:solidFill>
                </a14:hiddenFill>
              </a:ext>
            </a:extLst>
          </p:spPr>
        </p:pic>
      </p:grpSp>
      <p:sp>
        <p:nvSpPr>
          <p:cNvPr id="28" name="Footer Placeholder 5"/>
          <p:cNvSpPr txBox="1">
            <a:spLocks/>
          </p:cNvSpPr>
          <p:nvPr/>
        </p:nvSpPr>
        <p:spPr>
          <a:xfrm>
            <a:off x="0" y="6492875"/>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smtClean="0"/>
              <a:t>Miss Morris / Head of Art &amp; Design and Photography</a:t>
            </a:r>
            <a:endParaRPr lang="en-GB" dirty="0"/>
          </a:p>
        </p:txBody>
      </p:sp>
    </p:spTree>
    <p:extLst>
      <p:ext uri="{BB962C8B-B14F-4D97-AF65-F5344CB8AC3E}">
        <p14:creationId xmlns:p14="http://schemas.microsoft.com/office/powerpoint/2010/main" val="39068908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794" y="231187"/>
            <a:ext cx="3722915" cy="735464"/>
          </a:xfrm>
        </p:spPr>
        <p:txBody>
          <a:bodyPr>
            <a:normAutofit fontScale="90000"/>
          </a:bodyPr>
          <a:lstStyle/>
          <a:p>
            <a:pPr algn="ctr">
              <a:lnSpc>
                <a:spcPct val="100000"/>
              </a:lnSpc>
            </a:pPr>
            <a:r>
              <a:rPr lang="en-US" sz="2000" b="1" spc="300" dirty="0" smtClean="0">
                <a:effectLst>
                  <a:outerShdw blurRad="38100" dist="38100" dir="2700000" algn="tl">
                    <a:srgbClr val="000000">
                      <a:alpha val="43137"/>
                    </a:srgbClr>
                  </a:outerShdw>
                </a:effectLst>
                <a:latin typeface="Century Gothic" panose="020B0502020202020204" pitchFamily="34" charset="0"/>
                <a:cs typeface="Arial" panose="020B0604020202020204" pitchFamily="34" charset="0"/>
              </a:rPr>
              <a:t>GCSE Photography</a:t>
            </a:r>
            <a:r>
              <a:rPr lang="en-US" sz="2000" b="1" spc="300" dirty="0">
                <a:latin typeface="Century Gothic" panose="020B0502020202020204" pitchFamily="34" charset="0"/>
                <a:cs typeface="Arial" panose="020B0604020202020204" pitchFamily="34" charset="0"/>
              </a:rPr>
              <a:t/>
            </a:r>
            <a:br>
              <a:rPr lang="en-US" sz="2000" b="1" spc="300" dirty="0">
                <a:latin typeface="Century Gothic" panose="020B0502020202020204" pitchFamily="34" charset="0"/>
                <a:cs typeface="Arial" panose="020B0604020202020204" pitchFamily="34" charset="0"/>
              </a:rPr>
            </a:br>
            <a:r>
              <a:rPr lang="en-US" sz="2400" b="1" spc="300" dirty="0" smtClean="0">
                <a:solidFill>
                  <a:srgbClr val="99FFCC"/>
                </a:solidFill>
                <a:latin typeface="Century Gothic" panose="020B0502020202020204" pitchFamily="34" charset="0"/>
                <a:cs typeface="Arial" panose="020B0604020202020204" pitchFamily="34" charset="0"/>
              </a:rPr>
              <a:t>HOME LEARNING</a:t>
            </a:r>
            <a:endParaRPr lang="en-GB" sz="2400" b="1" spc="300" dirty="0">
              <a:solidFill>
                <a:srgbClr val="99FFCC"/>
              </a:solidFill>
              <a:latin typeface="Century Gothic" panose="020B0502020202020204" pitchFamily="34" charset="0"/>
              <a:cs typeface="Arial" panose="020B0604020202020204" pitchFamily="34" charset="0"/>
            </a:endParaRPr>
          </a:p>
        </p:txBody>
      </p:sp>
      <p:sp>
        <p:nvSpPr>
          <p:cNvPr id="12" name="TextBox 11"/>
          <p:cNvSpPr txBox="1"/>
          <p:nvPr/>
        </p:nvSpPr>
        <p:spPr>
          <a:xfrm>
            <a:off x="8107677" y="231187"/>
            <a:ext cx="3722915" cy="6432530"/>
          </a:xfrm>
          <a:prstGeom prst="rect">
            <a:avLst/>
          </a:prstGeom>
          <a:noFill/>
          <a:ln>
            <a:noFill/>
          </a:ln>
        </p:spPr>
        <p:txBody>
          <a:bodyPr wrap="square" rtlCol="0">
            <a:spAutoFit/>
          </a:bodyPr>
          <a:lstStyle/>
          <a:p>
            <a:endParaRPr lang="en-US" sz="1200" dirty="0"/>
          </a:p>
          <a:p>
            <a:endParaRPr lang="en-US" sz="1200" dirty="0" smtClean="0"/>
          </a:p>
          <a:p>
            <a:endParaRPr lang="en-US" sz="400" dirty="0"/>
          </a:p>
          <a:p>
            <a:r>
              <a:rPr lang="en-US" sz="1200" dirty="0" smtClean="0"/>
              <a:t>Write your ‘</a:t>
            </a:r>
            <a:r>
              <a:rPr lang="en-US" sz="1200" b="1" dirty="0" smtClean="0"/>
              <a:t>Shoot </a:t>
            </a:r>
            <a:r>
              <a:rPr lang="en-US" sz="1200" b="1" dirty="0" smtClean="0"/>
              <a:t>P</a:t>
            </a:r>
            <a:r>
              <a:rPr lang="en-US" sz="1200" b="1" dirty="0" smtClean="0"/>
              <a:t>lan</a:t>
            </a:r>
            <a:r>
              <a:rPr lang="en-US" sz="1200" dirty="0" smtClean="0"/>
              <a:t>’ that explains how you will set up your </a:t>
            </a:r>
            <a:r>
              <a:rPr lang="en-US" sz="1200" b="1" dirty="0" smtClean="0"/>
              <a:t>texture walk</a:t>
            </a:r>
            <a:r>
              <a:rPr lang="en-US" sz="1200" dirty="0" smtClean="0"/>
              <a:t> (indoors or outdoors).  Bring a tripod or make a </a:t>
            </a:r>
            <a:r>
              <a:rPr lang="en-US" sz="1200" dirty="0" smtClean="0">
                <a:hlinkClick r:id="rId2"/>
              </a:rPr>
              <a:t>DIY tripod </a:t>
            </a:r>
            <a:r>
              <a:rPr lang="en-US" sz="1200" dirty="0" smtClean="0"/>
              <a:t>to stabilise your images.  Type up your ‘Shoot Plan’ on your A3 PowerPoint &amp; save.  </a:t>
            </a:r>
            <a:endParaRPr lang="en-US" sz="1200" dirty="0" smtClean="0"/>
          </a:p>
          <a:p>
            <a:endParaRPr lang="en-US" sz="1200" dirty="0" smtClean="0"/>
          </a:p>
          <a:p>
            <a:endParaRPr lang="en-US" sz="1200" dirty="0" smtClean="0"/>
          </a:p>
          <a:p>
            <a:endParaRPr lang="en-US" sz="1200" dirty="0"/>
          </a:p>
          <a:p>
            <a:r>
              <a:rPr lang="en-US" sz="1200" dirty="0" smtClean="0"/>
              <a:t>Take your </a:t>
            </a:r>
            <a:r>
              <a:rPr lang="en-US" sz="1200" b="1" dirty="0" smtClean="0"/>
              <a:t>shoot</a:t>
            </a:r>
            <a:r>
              <a:rPr lang="en-US" sz="1200" dirty="0" smtClean="0"/>
              <a:t> of at least </a:t>
            </a:r>
            <a:r>
              <a:rPr lang="en-US" sz="1200" b="1" dirty="0" smtClean="0"/>
              <a:t>20 photographs</a:t>
            </a:r>
            <a:r>
              <a:rPr lang="en-US" sz="1200" dirty="0" smtClean="0"/>
              <a:t>.  Download these onto your computer and print screen (</a:t>
            </a:r>
            <a:r>
              <a:rPr lang="en-US" sz="1200" dirty="0" err="1" smtClean="0"/>
              <a:t>Ctrl+PrtScr</a:t>
            </a:r>
            <a:r>
              <a:rPr lang="en-US" sz="1200" dirty="0" smtClean="0"/>
              <a:t>) them onto your A3 PowerPoint slide &amp; save.</a:t>
            </a:r>
          </a:p>
          <a:p>
            <a:endParaRPr lang="en-US" sz="1200" dirty="0" smtClean="0"/>
          </a:p>
          <a:p>
            <a:endParaRPr lang="en-US" sz="1200" dirty="0" smtClean="0"/>
          </a:p>
          <a:p>
            <a:endParaRPr lang="en-US" sz="1200" dirty="0"/>
          </a:p>
          <a:p>
            <a:endParaRPr lang="en-US" sz="1200" dirty="0"/>
          </a:p>
          <a:p>
            <a:endParaRPr lang="en-US" sz="1200" dirty="0" smtClean="0"/>
          </a:p>
          <a:p>
            <a:endParaRPr lang="en-US" sz="1200" dirty="0"/>
          </a:p>
          <a:p>
            <a:endParaRPr lang="en-US" sz="1200" dirty="0"/>
          </a:p>
          <a:p>
            <a:endParaRPr lang="en-US" sz="1200" dirty="0" smtClean="0"/>
          </a:p>
          <a:p>
            <a:r>
              <a:rPr lang="en-US" sz="1200" dirty="0" smtClean="0"/>
              <a:t>Select the </a:t>
            </a:r>
            <a:r>
              <a:rPr lang="en-US" sz="1200" b="1" dirty="0" smtClean="0"/>
              <a:t>3 best images</a:t>
            </a:r>
            <a:r>
              <a:rPr lang="en-US" sz="1200" dirty="0" smtClean="0"/>
              <a:t> from your shoot then edit using </a:t>
            </a:r>
            <a:r>
              <a:rPr lang="en-GB" sz="1200" dirty="0" smtClean="0">
                <a:hlinkClick r:id="rId3"/>
              </a:rPr>
              <a:t>www.pixlr.com</a:t>
            </a:r>
            <a:r>
              <a:rPr lang="en-GB" sz="1200" dirty="0" smtClean="0"/>
              <a:t> or your own software.  Add these images to your A3 PowerPoint &amp; save.</a:t>
            </a:r>
          </a:p>
          <a:p>
            <a:pPr algn="ctr"/>
            <a:r>
              <a:rPr lang="en-US" sz="1200" b="1" dirty="0" smtClean="0"/>
              <a:t>TOP TIP:  TAKE SCREEN SHOTS OF YOUR EDITING BY PRINT SCREENING YOUR WORK</a:t>
            </a:r>
            <a:r>
              <a:rPr lang="en-US" sz="1200" b="1" dirty="0" smtClean="0"/>
              <a:t> (</a:t>
            </a:r>
            <a:r>
              <a:rPr lang="en-US" sz="1200" b="1" dirty="0" err="1" smtClean="0"/>
              <a:t>Ctrl+PrtScr</a:t>
            </a:r>
            <a:r>
              <a:rPr lang="en-US" sz="1200" b="1" dirty="0" smtClean="0"/>
              <a:t>)</a:t>
            </a:r>
          </a:p>
          <a:p>
            <a:pPr algn="ctr"/>
            <a:endParaRPr lang="en-US" sz="1200" b="1" dirty="0"/>
          </a:p>
          <a:p>
            <a:pPr algn="ctr"/>
            <a:endParaRPr lang="en-US" sz="1200" b="1" dirty="0" smtClean="0"/>
          </a:p>
          <a:p>
            <a:pPr algn="ctr"/>
            <a:endParaRPr lang="en-US" sz="1200" b="1" dirty="0"/>
          </a:p>
          <a:p>
            <a:r>
              <a:rPr lang="en-US" sz="1200" dirty="0" smtClean="0"/>
              <a:t>Describe how your ‘shoot’ went and </a:t>
            </a:r>
            <a:r>
              <a:rPr lang="en-US" sz="1200" b="1" dirty="0" smtClean="0"/>
              <a:t>evaluate</a:t>
            </a:r>
            <a:r>
              <a:rPr lang="en-US" sz="1200" dirty="0" smtClean="0"/>
              <a:t> the strengths and weaknesses of your final images.  What would you do next if you were to plan another shoot?  How well were you able to capture textures around you?  What did you learn?  Add to your A3 PowerPoint, save and upload to </a:t>
            </a:r>
            <a:r>
              <a:rPr lang="en-US" sz="1200" b="1" dirty="0" smtClean="0"/>
              <a:t>Class-Charts</a:t>
            </a:r>
            <a:r>
              <a:rPr lang="en-US" sz="1200" dirty="0" smtClean="0"/>
              <a:t>.</a:t>
            </a:r>
          </a:p>
        </p:txBody>
      </p:sp>
      <p:sp>
        <p:nvSpPr>
          <p:cNvPr id="13" name="TextBox 12"/>
          <p:cNvSpPr txBox="1"/>
          <p:nvPr/>
        </p:nvSpPr>
        <p:spPr>
          <a:xfrm>
            <a:off x="4206225" y="231187"/>
            <a:ext cx="3722915" cy="6186309"/>
          </a:xfrm>
          <a:prstGeom prst="rect">
            <a:avLst/>
          </a:prstGeom>
          <a:noFill/>
          <a:ln>
            <a:noFill/>
          </a:ln>
        </p:spPr>
        <p:txBody>
          <a:bodyPr wrap="square" rtlCol="0">
            <a:spAutoFit/>
          </a:bodyPr>
          <a:lstStyle/>
          <a:p>
            <a:r>
              <a:rPr lang="en-US" sz="1200" dirty="0">
                <a:latin typeface="Verdana" panose="020B0604030504040204" pitchFamily="34" charset="0"/>
                <a:ea typeface="Verdana" panose="020B0604030504040204" pitchFamily="34" charset="0"/>
              </a:rPr>
              <a:t>Enter Text here …</a:t>
            </a:r>
          </a:p>
          <a:p>
            <a:endParaRPr lang="en-US" sz="1200" dirty="0"/>
          </a:p>
          <a:p>
            <a:endParaRPr lang="en-US" sz="1200" dirty="0" smtClean="0"/>
          </a:p>
          <a:p>
            <a:endParaRPr lang="en-US" sz="1200" dirty="0"/>
          </a:p>
          <a:p>
            <a:endParaRPr lang="en-US" sz="1200" dirty="0" smtClean="0"/>
          </a:p>
          <a:p>
            <a:endParaRPr lang="en-US" sz="1200" dirty="0"/>
          </a:p>
          <a:p>
            <a:endParaRPr lang="en-US" sz="1200" dirty="0" smtClean="0"/>
          </a:p>
          <a:p>
            <a:endParaRPr lang="en-US" sz="1200" dirty="0"/>
          </a:p>
          <a:p>
            <a:endParaRPr lang="en-US" sz="1200" dirty="0" smtClean="0"/>
          </a:p>
          <a:p>
            <a:endParaRPr lang="en-US" sz="1200" dirty="0"/>
          </a:p>
          <a:p>
            <a:endParaRPr lang="en-US" sz="1200" dirty="0" smtClean="0"/>
          </a:p>
          <a:p>
            <a:endParaRPr lang="en-US" sz="1200" dirty="0"/>
          </a:p>
          <a:p>
            <a:endParaRPr lang="en-US" sz="1200" dirty="0" smtClean="0"/>
          </a:p>
          <a:p>
            <a:endParaRPr lang="en-US" sz="1200" dirty="0" smtClean="0"/>
          </a:p>
          <a:p>
            <a:endParaRPr lang="en-US" sz="1200" dirty="0"/>
          </a:p>
          <a:p>
            <a:endParaRPr lang="en-US" sz="1200" dirty="0" smtClean="0"/>
          </a:p>
          <a:p>
            <a:endParaRPr lang="en-US" sz="1200" dirty="0"/>
          </a:p>
          <a:p>
            <a:endParaRPr lang="en-US" sz="1200" dirty="0" smtClean="0"/>
          </a:p>
          <a:p>
            <a:endParaRPr lang="en-US" sz="1200" dirty="0"/>
          </a:p>
          <a:p>
            <a:endParaRPr lang="en-US" sz="1200" dirty="0" smtClean="0"/>
          </a:p>
          <a:p>
            <a:endParaRPr lang="en-US" sz="1200" dirty="0"/>
          </a:p>
          <a:p>
            <a:endParaRPr lang="en-US" sz="1200" dirty="0" smtClean="0"/>
          </a:p>
          <a:p>
            <a:endParaRPr lang="en-US" sz="1200" dirty="0"/>
          </a:p>
          <a:p>
            <a:endParaRPr lang="en-US" sz="1200" dirty="0" smtClean="0"/>
          </a:p>
          <a:p>
            <a:endParaRPr lang="en-US" sz="1200" dirty="0"/>
          </a:p>
          <a:p>
            <a:endParaRPr lang="en-US" sz="1200" dirty="0" smtClean="0"/>
          </a:p>
          <a:p>
            <a:endParaRPr lang="en-US" sz="1200" dirty="0"/>
          </a:p>
          <a:p>
            <a:endParaRPr lang="en-US" sz="1200" dirty="0" smtClean="0"/>
          </a:p>
          <a:p>
            <a:endParaRPr lang="en-US" sz="1200" dirty="0"/>
          </a:p>
          <a:p>
            <a:endParaRPr lang="en-US" sz="1200" dirty="0" smtClean="0"/>
          </a:p>
          <a:p>
            <a:endParaRPr lang="en-US" sz="1200" dirty="0"/>
          </a:p>
          <a:p>
            <a:endParaRPr lang="en-GB" sz="1200" dirty="0"/>
          </a:p>
        </p:txBody>
      </p:sp>
      <p:sp>
        <p:nvSpPr>
          <p:cNvPr id="14" name="TextBox 13"/>
          <p:cNvSpPr txBox="1"/>
          <p:nvPr/>
        </p:nvSpPr>
        <p:spPr>
          <a:xfrm>
            <a:off x="304784" y="1062514"/>
            <a:ext cx="3722915" cy="3785652"/>
          </a:xfrm>
          <a:prstGeom prst="rect">
            <a:avLst/>
          </a:prstGeom>
          <a:noFill/>
          <a:ln>
            <a:noFill/>
          </a:ln>
        </p:spPr>
        <p:txBody>
          <a:bodyPr wrap="square" rtlCol="0">
            <a:spAutoFit/>
          </a:bodyPr>
          <a:lstStyle/>
          <a:p>
            <a:r>
              <a:rPr lang="en-US" sz="1200" dirty="0" smtClean="0"/>
              <a:t>To prepare yourselves for the start of your </a:t>
            </a:r>
            <a:r>
              <a:rPr lang="en-US" sz="1200" b="1" dirty="0" smtClean="0"/>
              <a:t>Photography</a:t>
            </a:r>
            <a:r>
              <a:rPr lang="en-US" sz="1200" dirty="0" smtClean="0"/>
              <a:t> </a:t>
            </a:r>
            <a:r>
              <a:rPr lang="en-US" sz="1200" b="1" dirty="0" smtClean="0"/>
              <a:t>GCSE</a:t>
            </a:r>
            <a:r>
              <a:rPr lang="en-US" sz="1200" dirty="0" smtClean="0"/>
              <a:t> we would like you to complete the following </a:t>
            </a:r>
            <a:r>
              <a:rPr lang="en-US" sz="1200" b="1" dirty="0" smtClean="0"/>
              <a:t>three</a:t>
            </a:r>
            <a:r>
              <a:rPr lang="en-US" sz="1200" dirty="0" smtClean="0"/>
              <a:t> </a:t>
            </a:r>
            <a:r>
              <a:rPr lang="en-US" sz="1200" b="1" dirty="0" smtClean="0"/>
              <a:t>tasks</a:t>
            </a:r>
            <a:r>
              <a:rPr lang="en-US" sz="1200" dirty="0" smtClean="0"/>
              <a:t> over June, July and in your Summer Holidays. </a:t>
            </a:r>
          </a:p>
          <a:p>
            <a:endParaRPr lang="en-US" sz="1200" dirty="0"/>
          </a:p>
          <a:p>
            <a:r>
              <a:rPr lang="en-US" sz="1200" dirty="0" smtClean="0"/>
              <a:t>You have chosen </a:t>
            </a:r>
            <a:r>
              <a:rPr lang="en-US" sz="1200" b="1" dirty="0" smtClean="0"/>
              <a:t>Photography</a:t>
            </a:r>
            <a:r>
              <a:rPr lang="en-US" sz="1200" dirty="0" smtClean="0"/>
              <a:t> and we hope that you will be as </a:t>
            </a:r>
            <a:r>
              <a:rPr lang="en-US" sz="1200" b="1" dirty="0" smtClean="0"/>
              <a:t>passionate</a:t>
            </a:r>
            <a:r>
              <a:rPr lang="en-US" sz="1200" dirty="0" smtClean="0"/>
              <a:t> about the subject as we are. This means that we expect you to show dedication by completing the following tasks to the </a:t>
            </a:r>
            <a:r>
              <a:rPr lang="en-US" sz="1200" b="1" dirty="0" smtClean="0"/>
              <a:t>best of your ability </a:t>
            </a:r>
            <a:r>
              <a:rPr lang="en-US" sz="1200" dirty="0" smtClean="0"/>
              <a:t>and then submit them on </a:t>
            </a:r>
            <a:r>
              <a:rPr lang="en-US" sz="1200" b="1" dirty="0" smtClean="0"/>
              <a:t>Class-Charts</a:t>
            </a:r>
            <a:r>
              <a:rPr lang="en-US" sz="1200" dirty="0" smtClean="0"/>
              <a:t> ready for your first lesson in September. </a:t>
            </a:r>
          </a:p>
          <a:p>
            <a:endParaRPr lang="en-US" sz="1200" dirty="0"/>
          </a:p>
          <a:p>
            <a:r>
              <a:rPr lang="en-US" sz="1200" dirty="0" smtClean="0"/>
              <a:t>Each project should take </a:t>
            </a:r>
            <a:r>
              <a:rPr lang="en-US" sz="1200" b="1" dirty="0" smtClean="0"/>
              <a:t>A MINIMUM OF FOUR HOURS OF YOUR TIME</a:t>
            </a:r>
            <a:r>
              <a:rPr lang="en-US" sz="1200" dirty="0" smtClean="0"/>
              <a:t>.  Please email me if you have problems to </a:t>
            </a:r>
            <a:r>
              <a:rPr lang="en-US" sz="1200" dirty="0" smtClean="0">
                <a:hlinkClick r:id="rId4"/>
              </a:rPr>
              <a:t>g.morris@penworthamgirls.lancs.sch.uk</a:t>
            </a:r>
            <a:r>
              <a:rPr lang="en-US" sz="1200" dirty="0" smtClean="0"/>
              <a:t>.</a:t>
            </a:r>
            <a:endParaRPr lang="en-US" sz="1200" dirty="0" smtClean="0">
              <a:latin typeface="Verdana" panose="020B0604030504040204" pitchFamily="34" charset="0"/>
              <a:ea typeface="Verdana" panose="020B0604030504040204" pitchFamily="34" charset="0"/>
            </a:endParaRPr>
          </a:p>
          <a:p>
            <a:endParaRPr lang="en-US" sz="1200" dirty="0">
              <a:latin typeface="Verdana" panose="020B0604030504040204" pitchFamily="34" charset="0"/>
              <a:ea typeface="Verdana" panose="020B0604030504040204" pitchFamily="34" charset="0"/>
            </a:endParaRPr>
          </a:p>
          <a:p>
            <a:r>
              <a:rPr lang="en-US" sz="1200" dirty="0" smtClean="0"/>
              <a:t>When PRESENTING your work, you need to set up a PowerPoint slide to </a:t>
            </a:r>
            <a:r>
              <a:rPr lang="en-US" sz="1200" b="1" dirty="0" smtClean="0"/>
              <a:t>A3 size.</a:t>
            </a:r>
            <a:r>
              <a:rPr lang="en-US" sz="1200" dirty="0" smtClean="0"/>
              <a:t>  </a:t>
            </a:r>
            <a:r>
              <a:rPr lang="en-US" sz="1200" u="sng" dirty="0" smtClean="0"/>
              <a:t>You must </a:t>
            </a:r>
            <a:r>
              <a:rPr lang="en-US" sz="1200" b="1" u="sng" dirty="0" smtClean="0"/>
              <a:t>not</a:t>
            </a:r>
            <a:r>
              <a:rPr lang="en-US" sz="1200" u="sng" dirty="0" smtClean="0"/>
              <a:t> hand write – </a:t>
            </a:r>
            <a:r>
              <a:rPr lang="en-US" sz="1200" dirty="0" smtClean="0"/>
              <a:t>all annotation is to be </a:t>
            </a:r>
            <a:r>
              <a:rPr lang="en-US" sz="1200" b="1" dirty="0" smtClean="0"/>
              <a:t>typed up using size 12 font only</a:t>
            </a:r>
            <a:r>
              <a:rPr lang="en-US" sz="1200" dirty="0" smtClean="0"/>
              <a:t>.  </a:t>
            </a:r>
            <a:r>
              <a:rPr lang="en-US" sz="1200" b="1" dirty="0" smtClean="0"/>
              <a:t>Headings can be in size 16 font</a:t>
            </a:r>
            <a:r>
              <a:rPr lang="en-US" sz="1200" dirty="0" smtClean="0"/>
              <a:t>.  Please choose a </a:t>
            </a:r>
            <a:r>
              <a:rPr lang="en-US" sz="1200" b="1" dirty="0" smtClean="0"/>
              <a:t>professional typeface</a:t>
            </a:r>
            <a:r>
              <a:rPr lang="en-US" sz="1200" dirty="0" smtClean="0"/>
              <a:t> (or font) that is </a:t>
            </a:r>
            <a:r>
              <a:rPr lang="en-US" sz="1200" b="1" dirty="0" smtClean="0"/>
              <a:t>legible</a:t>
            </a:r>
            <a:r>
              <a:rPr lang="en-US" sz="1200" dirty="0" smtClean="0"/>
              <a:t> (readable).</a:t>
            </a:r>
            <a:endParaRPr lang="en-US" sz="1200" dirty="0" smtClean="0"/>
          </a:p>
        </p:txBody>
      </p:sp>
      <p:sp>
        <p:nvSpPr>
          <p:cNvPr id="15" name="Rectangle 14"/>
          <p:cNvSpPr/>
          <p:nvPr/>
        </p:nvSpPr>
        <p:spPr>
          <a:xfrm>
            <a:off x="304773" y="4939607"/>
            <a:ext cx="3722915" cy="444137"/>
          </a:xfrm>
          <a:prstGeom prst="rect">
            <a:avLst/>
          </a:prstGeom>
          <a:solidFill>
            <a:srgbClr val="99FFCC"/>
          </a:solidFill>
          <a:ln>
            <a:solidFill>
              <a:srgbClr val="99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smtClean="0">
                <a:solidFill>
                  <a:schemeClr val="tx1"/>
                </a:solidFill>
                <a:latin typeface="Century Gothic" panose="020B0502020202020204" pitchFamily="34" charset="0"/>
                <a:cs typeface="Calibri Light" panose="020F0302020204030204" pitchFamily="34" charset="0"/>
              </a:rPr>
              <a:t>Task 1: CREATE 3</a:t>
            </a:r>
            <a:r>
              <a:rPr lang="en-US" sz="2000" b="1" baseline="30000" dirty="0">
                <a:solidFill>
                  <a:schemeClr val="tx1"/>
                </a:solidFill>
                <a:latin typeface="Century Gothic" panose="020B0502020202020204" pitchFamily="34" charset="0"/>
                <a:cs typeface="Calibri Light" panose="020F0302020204030204" pitchFamily="34" charset="0"/>
              </a:rPr>
              <a:t>r</a:t>
            </a:r>
            <a:r>
              <a:rPr lang="en-US" sz="2000" b="1" baseline="30000" dirty="0" smtClean="0">
                <a:solidFill>
                  <a:schemeClr val="tx1"/>
                </a:solidFill>
                <a:latin typeface="Century Gothic" panose="020B0502020202020204" pitchFamily="34" charset="0"/>
                <a:cs typeface="Calibri Light" panose="020F0302020204030204" pitchFamily="34" charset="0"/>
              </a:rPr>
              <a:t>d</a:t>
            </a:r>
            <a:r>
              <a:rPr lang="en-US" sz="2000" b="1" dirty="0" smtClean="0">
                <a:solidFill>
                  <a:schemeClr val="tx1"/>
                </a:solidFill>
                <a:latin typeface="Century Gothic" panose="020B0502020202020204" pitchFamily="34" charset="0"/>
                <a:cs typeface="Calibri Light" panose="020F0302020204030204" pitchFamily="34" charset="0"/>
              </a:rPr>
              <a:t> A3 SHEET </a:t>
            </a:r>
            <a:endParaRPr lang="en-GB" sz="2000" b="1" dirty="0">
              <a:solidFill>
                <a:schemeClr val="tx1"/>
              </a:solidFill>
              <a:latin typeface="Century Gothic" panose="020B0502020202020204" pitchFamily="34" charset="0"/>
              <a:cs typeface="Calibri Light" panose="020F0302020204030204" pitchFamily="34" charset="0"/>
            </a:endParaRPr>
          </a:p>
        </p:txBody>
      </p:sp>
      <p:sp>
        <p:nvSpPr>
          <p:cNvPr id="17" name="TextBox 16"/>
          <p:cNvSpPr txBox="1"/>
          <p:nvPr/>
        </p:nvSpPr>
        <p:spPr>
          <a:xfrm>
            <a:off x="304773" y="5388166"/>
            <a:ext cx="3722915" cy="1015663"/>
          </a:xfrm>
          <a:prstGeom prst="rect">
            <a:avLst/>
          </a:prstGeom>
          <a:noFill/>
          <a:ln>
            <a:noFill/>
          </a:ln>
        </p:spPr>
        <p:txBody>
          <a:bodyPr wrap="square" rtlCol="0">
            <a:spAutoFit/>
          </a:bodyPr>
          <a:lstStyle/>
          <a:p>
            <a:r>
              <a:rPr lang="en-US" sz="1200" dirty="0" smtClean="0"/>
              <a:t>Create a 3</a:t>
            </a:r>
            <a:r>
              <a:rPr lang="en-US" sz="1200" baseline="30000" dirty="0" smtClean="0"/>
              <a:t>rd</a:t>
            </a:r>
            <a:r>
              <a:rPr lang="en-US" sz="1200" dirty="0" smtClean="0"/>
              <a:t> sheet on your PowerPoint.  Save your PowerPoint as </a:t>
            </a:r>
            <a:r>
              <a:rPr lang="en-US" sz="1200" dirty="0" err="1" smtClean="0"/>
              <a:t>SummerProjectYourName</a:t>
            </a:r>
            <a:r>
              <a:rPr lang="en-US" sz="1200" dirty="0" smtClean="0"/>
              <a:t>.  </a:t>
            </a:r>
          </a:p>
          <a:p>
            <a:endParaRPr lang="en-US" sz="1200" dirty="0"/>
          </a:p>
          <a:p>
            <a:r>
              <a:rPr lang="en-US" sz="1200" dirty="0" smtClean="0"/>
              <a:t>Using a computer is a major part of GCSE Photography so it is important to get used to using one regularly.  </a:t>
            </a:r>
          </a:p>
        </p:txBody>
      </p:sp>
      <p:sp>
        <p:nvSpPr>
          <p:cNvPr id="20" name="Rectangle 19"/>
          <p:cNvSpPr/>
          <p:nvPr/>
        </p:nvSpPr>
        <p:spPr>
          <a:xfrm>
            <a:off x="4206214" y="231187"/>
            <a:ext cx="3722915" cy="444137"/>
          </a:xfrm>
          <a:prstGeom prst="rect">
            <a:avLst/>
          </a:prstGeom>
          <a:solidFill>
            <a:srgbClr val="99FFCC"/>
          </a:solidFill>
          <a:ln>
            <a:solidFill>
              <a:srgbClr val="99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tx1"/>
                </a:solidFill>
                <a:latin typeface="Century Gothic" panose="020B0502020202020204" pitchFamily="34" charset="0"/>
                <a:cs typeface="Calibri Light" panose="020F0302020204030204" pitchFamily="34" charset="0"/>
              </a:rPr>
              <a:t>Task 2: </a:t>
            </a:r>
            <a:r>
              <a:rPr lang="en-US" sz="2000" b="1" dirty="0" smtClean="0">
                <a:solidFill>
                  <a:schemeClr val="tx1"/>
                </a:solidFill>
                <a:latin typeface="Century Gothic" panose="020B0502020202020204" pitchFamily="34" charset="0"/>
                <a:cs typeface="Calibri Light" panose="020F0302020204030204" pitchFamily="34" charset="0"/>
              </a:rPr>
              <a:t>ARTIST RESEARCH</a:t>
            </a:r>
            <a:endParaRPr lang="en-GB" sz="2000" b="1" dirty="0">
              <a:solidFill>
                <a:schemeClr val="tx1"/>
              </a:solidFill>
              <a:latin typeface="Century Gothic" panose="020B0502020202020204" pitchFamily="34" charset="0"/>
              <a:cs typeface="Calibri Light" panose="020F0302020204030204" pitchFamily="34" charset="0"/>
            </a:endParaRPr>
          </a:p>
        </p:txBody>
      </p:sp>
      <p:sp>
        <p:nvSpPr>
          <p:cNvPr id="21" name="TextBox 20"/>
          <p:cNvSpPr txBox="1"/>
          <p:nvPr/>
        </p:nvSpPr>
        <p:spPr>
          <a:xfrm>
            <a:off x="4206215" y="649871"/>
            <a:ext cx="3722915" cy="6047809"/>
          </a:xfrm>
          <a:prstGeom prst="rect">
            <a:avLst/>
          </a:prstGeom>
          <a:noFill/>
          <a:ln>
            <a:noFill/>
          </a:ln>
        </p:spPr>
        <p:txBody>
          <a:bodyPr wrap="square" rtlCol="0">
            <a:spAutoFit/>
          </a:bodyPr>
          <a:lstStyle/>
          <a:p>
            <a:r>
              <a:rPr lang="en-US" sz="1200" b="1" dirty="0" smtClean="0"/>
              <a:t>Macro Photography </a:t>
            </a:r>
            <a:r>
              <a:rPr lang="en-US" sz="1200" dirty="0" smtClean="0"/>
              <a:t>enables us capture amazing details from the </a:t>
            </a:r>
            <a:r>
              <a:rPr lang="en-US" sz="1200" b="1" dirty="0" smtClean="0"/>
              <a:t>textures</a:t>
            </a:r>
            <a:r>
              <a:rPr lang="en-US" sz="1200" dirty="0" smtClean="0"/>
              <a:t> all around us.  Some cameras have a </a:t>
            </a:r>
            <a:r>
              <a:rPr lang="en-US" sz="1200" b="1" dirty="0" smtClean="0"/>
              <a:t>macro setting</a:t>
            </a:r>
            <a:r>
              <a:rPr lang="en-US" sz="1200" dirty="0" smtClean="0"/>
              <a:t> that allows you to get close, other DSLR cameras have </a:t>
            </a:r>
            <a:r>
              <a:rPr lang="en-US" sz="1200" b="1" dirty="0" smtClean="0"/>
              <a:t>Macro Lens </a:t>
            </a:r>
            <a:r>
              <a:rPr lang="en-US" sz="1200" dirty="0" smtClean="0"/>
              <a:t>attachments.  You can even get pretty close with your own </a:t>
            </a:r>
            <a:r>
              <a:rPr lang="en-US" sz="1200" b="1" dirty="0" smtClean="0"/>
              <a:t>camera phone </a:t>
            </a:r>
            <a:r>
              <a:rPr lang="en-US" sz="1200" dirty="0" smtClean="0"/>
              <a:t>but in all cases you must hold VERY still or use a </a:t>
            </a:r>
            <a:r>
              <a:rPr lang="en-US" sz="1200" b="1" dirty="0" smtClean="0"/>
              <a:t>tripod</a:t>
            </a:r>
            <a:r>
              <a:rPr lang="en-US" sz="1200" dirty="0" smtClean="0"/>
              <a:t>.</a:t>
            </a:r>
          </a:p>
          <a:p>
            <a:endParaRPr lang="en-US" sz="1200" dirty="0" smtClean="0"/>
          </a:p>
          <a:p>
            <a:r>
              <a:rPr lang="en-US" sz="1200" b="1" dirty="0" smtClean="0"/>
              <a:t>Get close </a:t>
            </a:r>
            <a:r>
              <a:rPr lang="en-US" sz="1200" dirty="0" smtClean="0"/>
              <a:t>and look for </a:t>
            </a:r>
            <a:r>
              <a:rPr lang="en-US" sz="1200" b="1" dirty="0" smtClean="0"/>
              <a:t>textures</a:t>
            </a:r>
            <a:r>
              <a:rPr lang="en-US" sz="1200" dirty="0" smtClean="0"/>
              <a:t> and </a:t>
            </a:r>
            <a:r>
              <a:rPr lang="en-US" sz="1200" b="1" dirty="0" smtClean="0"/>
              <a:t>patterns</a:t>
            </a:r>
            <a:r>
              <a:rPr lang="en-US" sz="1200" dirty="0" smtClean="0"/>
              <a:t> in surfaces such as wood, fabrics, zips, rusty objects, flooring, inside washing machines, nature, bricks</a:t>
            </a:r>
            <a:r>
              <a:rPr lang="en-US" sz="1200" dirty="0"/>
              <a:t> </a:t>
            </a:r>
            <a:r>
              <a:rPr lang="en-US" sz="1200" dirty="0" smtClean="0"/>
              <a:t>and stones etc.  </a:t>
            </a:r>
            <a:r>
              <a:rPr lang="en-US" sz="1200" b="1" dirty="0" smtClean="0"/>
              <a:t>Macro or Close up Photography</a:t>
            </a:r>
            <a:r>
              <a:rPr lang="en-US" sz="1200" dirty="0" smtClean="0"/>
              <a:t> will create some wonderfully </a:t>
            </a:r>
            <a:r>
              <a:rPr lang="en-US" sz="1200" b="1" dirty="0" smtClean="0"/>
              <a:t>abstract</a:t>
            </a:r>
            <a:r>
              <a:rPr lang="en-US" sz="1200" dirty="0" smtClean="0"/>
              <a:t> images. </a:t>
            </a:r>
          </a:p>
          <a:p>
            <a:endParaRPr lang="en-US" sz="1200" dirty="0" smtClean="0"/>
          </a:p>
          <a:p>
            <a:endParaRPr lang="en-US" sz="1200" dirty="0" smtClean="0"/>
          </a:p>
          <a:p>
            <a:endParaRPr lang="en-US" sz="1200" dirty="0"/>
          </a:p>
          <a:p>
            <a:endParaRPr lang="en-US" sz="1200" dirty="0" smtClean="0"/>
          </a:p>
          <a:p>
            <a:endParaRPr lang="en-US" sz="1200" dirty="0"/>
          </a:p>
          <a:p>
            <a:endParaRPr lang="en-US" sz="1200" dirty="0" smtClean="0"/>
          </a:p>
          <a:p>
            <a:r>
              <a:rPr lang="en-US" sz="1200" dirty="0" smtClean="0"/>
              <a:t>Research examples of ‘</a:t>
            </a:r>
            <a:r>
              <a:rPr lang="en-US" sz="1200" b="1" dirty="0" smtClean="0"/>
              <a:t>Texture Photography</a:t>
            </a:r>
            <a:r>
              <a:rPr lang="en-US" sz="1200" dirty="0" smtClean="0"/>
              <a:t>.’  </a:t>
            </a:r>
            <a:r>
              <a:rPr lang="en-US" sz="1200" dirty="0" smtClean="0"/>
              <a:t>Choose 12 of your favourite </a:t>
            </a:r>
            <a:r>
              <a:rPr lang="en-US" sz="1200" b="1" dirty="0" smtClean="0"/>
              <a:t>inspirational</a:t>
            </a:r>
            <a:r>
              <a:rPr lang="en-US" sz="1200" dirty="0" smtClean="0"/>
              <a:t> images to create an </a:t>
            </a:r>
            <a:r>
              <a:rPr lang="en-US" sz="1200" b="1" dirty="0" smtClean="0"/>
              <a:t>IMAGE BANK </a:t>
            </a:r>
            <a:r>
              <a:rPr lang="en-US" sz="1200" dirty="0" smtClean="0"/>
              <a:t>and collage them together using </a:t>
            </a:r>
            <a:r>
              <a:rPr lang="en-GB" sz="1200" dirty="0" smtClean="0">
                <a:hlinkClick r:id="rId5"/>
              </a:rPr>
              <a:t>https://www.photocollage.com/</a:t>
            </a:r>
            <a:r>
              <a:rPr lang="en-GB" sz="1200" dirty="0" smtClean="0"/>
              <a:t>.  Add to your A3 PowerPoint sheet &amp; save.</a:t>
            </a:r>
          </a:p>
          <a:p>
            <a:r>
              <a:rPr lang="en-US" sz="1200" dirty="0" smtClean="0"/>
              <a:t>  </a:t>
            </a:r>
          </a:p>
          <a:p>
            <a:r>
              <a:rPr lang="en-US" sz="1200" dirty="0" smtClean="0"/>
              <a:t>Research the work of  </a:t>
            </a:r>
            <a:r>
              <a:rPr lang="en-US" sz="1200" dirty="0" smtClean="0">
                <a:hlinkClick r:id="rId6"/>
              </a:rPr>
              <a:t>Lucy Shires</a:t>
            </a:r>
            <a:r>
              <a:rPr lang="en-US" sz="1200" dirty="0" smtClean="0"/>
              <a:t>.</a:t>
            </a:r>
            <a:r>
              <a:rPr lang="en-US" sz="1200" dirty="0"/>
              <a:t> </a:t>
            </a:r>
            <a:r>
              <a:rPr lang="en-US" sz="1200" dirty="0" smtClean="0"/>
              <a:t> </a:t>
            </a:r>
            <a:r>
              <a:rPr lang="en-US" sz="1200" dirty="0" smtClean="0"/>
              <a:t>Choose 6 of your favourite images of your chosen Photographer's work and collage them together using </a:t>
            </a:r>
            <a:r>
              <a:rPr lang="en-GB" sz="1200" dirty="0" smtClean="0">
                <a:hlinkClick r:id="rId5"/>
              </a:rPr>
              <a:t>www.photocollage.com/</a:t>
            </a:r>
            <a:r>
              <a:rPr lang="en-GB" sz="1200" dirty="0" smtClean="0"/>
              <a:t>.  Add to your A3 PowerPoint sheet &amp; save.</a:t>
            </a:r>
          </a:p>
          <a:p>
            <a:endParaRPr lang="en-US" sz="300" dirty="0" smtClean="0"/>
          </a:p>
          <a:p>
            <a:r>
              <a:rPr lang="en-US" sz="1200" dirty="0" smtClean="0"/>
              <a:t>Next, choose </a:t>
            </a:r>
            <a:r>
              <a:rPr lang="en-US" sz="1200" b="1" dirty="0" smtClean="0"/>
              <a:t>one image</a:t>
            </a:r>
            <a:r>
              <a:rPr lang="en-US" sz="1200" dirty="0" smtClean="0"/>
              <a:t> from Lucy Shire’s Texture work, and </a:t>
            </a:r>
            <a:r>
              <a:rPr lang="en-US" sz="1200" b="1" dirty="0" smtClean="0"/>
              <a:t>analyse</a:t>
            </a:r>
            <a:r>
              <a:rPr lang="en-US" sz="1200" dirty="0" smtClean="0"/>
              <a:t> using the </a:t>
            </a:r>
            <a:r>
              <a:rPr lang="en-US" sz="1200" b="1" dirty="0" smtClean="0"/>
              <a:t>SEMI analysis worksheet</a:t>
            </a:r>
            <a:r>
              <a:rPr lang="en-US" sz="1200" dirty="0" smtClean="0"/>
              <a:t>.</a:t>
            </a:r>
            <a:endParaRPr lang="en-US" sz="1200" dirty="0"/>
          </a:p>
        </p:txBody>
      </p:sp>
      <p:sp>
        <p:nvSpPr>
          <p:cNvPr id="23" name="Rectangle 22"/>
          <p:cNvSpPr/>
          <p:nvPr/>
        </p:nvSpPr>
        <p:spPr>
          <a:xfrm>
            <a:off x="8131259" y="231186"/>
            <a:ext cx="3722915" cy="444137"/>
          </a:xfrm>
          <a:prstGeom prst="rect">
            <a:avLst/>
          </a:prstGeom>
          <a:solidFill>
            <a:srgbClr val="99FFCC"/>
          </a:solidFill>
          <a:ln>
            <a:solidFill>
              <a:srgbClr val="99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tx1"/>
                </a:solidFill>
                <a:latin typeface="Century Gothic" panose="020B0502020202020204" pitchFamily="34" charset="0"/>
                <a:cs typeface="Calibri Light" panose="020F0302020204030204" pitchFamily="34" charset="0"/>
              </a:rPr>
              <a:t>Task 3: PLAN</a:t>
            </a:r>
            <a:endParaRPr lang="en-GB" sz="2000" b="1" dirty="0">
              <a:solidFill>
                <a:schemeClr val="tx1"/>
              </a:solidFill>
              <a:latin typeface="Century Gothic" panose="020B0502020202020204" pitchFamily="34" charset="0"/>
              <a:cs typeface="Calibri Light" panose="020F0302020204030204" pitchFamily="34" charset="0"/>
            </a:endParaRPr>
          </a:p>
        </p:txBody>
      </p:sp>
      <p:sp>
        <p:nvSpPr>
          <p:cNvPr id="24" name="Rectangle 23"/>
          <p:cNvSpPr/>
          <p:nvPr/>
        </p:nvSpPr>
        <p:spPr>
          <a:xfrm>
            <a:off x="8107636" y="1495272"/>
            <a:ext cx="3722915" cy="444137"/>
          </a:xfrm>
          <a:prstGeom prst="rect">
            <a:avLst/>
          </a:prstGeom>
          <a:solidFill>
            <a:srgbClr val="99FFCC"/>
          </a:solidFill>
          <a:ln>
            <a:solidFill>
              <a:srgbClr val="99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tx1"/>
                </a:solidFill>
                <a:latin typeface="Century Gothic" panose="020B0502020202020204" pitchFamily="34" charset="0"/>
                <a:cs typeface="Calibri Light" panose="020F0302020204030204" pitchFamily="34" charset="0"/>
              </a:rPr>
              <a:t>Task 4: CREATE</a:t>
            </a:r>
            <a:endParaRPr lang="en-GB" sz="2000" b="1" dirty="0">
              <a:solidFill>
                <a:schemeClr val="tx1"/>
              </a:solidFill>
              <a:latin typeface="Century Gothic" panose="020B0502020202020204" pitchFamily="34" charset="0"/>
              <a:cs typeface="Calibri Light" panose="020F0302020204030204" pitchFamily="34" charset="0"/>
            </a:endParaRPr>
          </a:p>
        </p:txBody>
      </p:sp>
      <p:pic>
        <p:nvPicPr>
          <p:cNvPr id="1028" name="Picture 4" descr="The easy way to print a contact sheet of photos in Windows ..."/>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887361" y="2622534"/>
            <a:ext cx="2210709" cy="127881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9" name="Rectangle 28"/>
          <p:cNvSpPr/>
          <p:nvPr/>
        </p:nvSpPr>
        <p:spPr>
          <a:xfrm>
            <a:off x="8131259" y="4939607"/>
            <a:ext cx="3722915" cy="444137"/>
          </a:xfrm>
          <a:prstGeom prst="rect">
            <a:avLst/>
          </a:prstGeom>
          <a:solidFill>
            <a:srgbClr val="99FFCC"/>
          </a:solidFill>
          <a:ln>
            <a:solidFill>
              <a:srgbClr val="99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tx1"/>
                </a:solidFill>
                <a:latin typeface="Century Gothic" panose="020B0502020202020204" pitchFamily="34" charset="0"/>
                <a:cs typeface="Calibri Light" panose="020F0302020204030204" pitchFamily="34" charset="0"/>
              </a:rPr>
              <a:t>Task 5: EVALUATE</a:t>
            </a:r>
            <a:endParaRPr lang="en-GB" sz="2000" b="1" dirty="0">
              <a:solidFill>
                <a:schemeClr val="tx1"/>
              </a:solidFill>
              <a:latin typeface="Century Gothic" panose="020B0502020202020204" pitchFamily="34" charset="0"/>
              <a:cs typeface="Calibri Light" panose="020F0302020204030204" pitchFamily="34" charset="0"/>
            </a:endParaRPr>
          </a:p>
        </p:txBody>
      </p:sp>
      <p:sp>
        <p:nvSpPr>
          <p:cNvPr id="26" name="TextBox 25"/>
          <p:cNvSpPr txBox="1"/>
          <p:nvPr/>
        </p:nvSpPr>
        <p:spPr>
          <a:xfrm rot="16200000">
            <a:off x="-1613246" y="1610852"/>
            <a:ext cx="3595825" cy="369334"/>
          </a:xfrm>
          <a:prstGeom prst="rect">
            <a:avLst/>
          </a:prstGeom>
          <a:solidFill>
            <a:srgbClr val="99FFCC">
              <a:alpha val="20000"/>
            </a:srgbClr>
          </a:solidFill>
        </p:spPr>
        <p:txBody>
          <a:bodyPr wrap="square" rtlCol="0">
            <a:spAutoFit/>
          </a:bodyPr>
          <a:lstStyle/>
          <a:p>
            <a:r>
              <a:rPr lang="en-US" dirty="0" smtClean="0"/>
              <a:t>MACRO PHOTOGRAPHY / TEXTURE</a:t>
            </a:r>
            <a:endParaRPr lang="en-GB" dirty="0"/>
          </a:p>
        </p:txBody>
      </p:sp>
      <p:pic>
        <p:nvPicPr>
          <p:cNvPr id="3074" name="Picture 2" descr="Camera Macro Photography Symbol, PNG, 1024x1024px, Camera, Action ..."/>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466523" y="132412"/>
            <a:ext cx="551847" cy="55184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grpSp>
        <p:nvGrpSpPr>
          <p:cNvPr id="10" name="Group 9"/>
          <p:cNvGrpSpPr/>
          <p:nvPr/>
        </p:nvGrpSpPr>
        <p:grpSpPr>
          <a:xfrm>
            <a:off x="4206214" y="2954235"/>
            <a:ext cx="3722916" cy="931628"/>
            <a:chOff x="3853404" y="2794727"/>
            <a:chExt cx="4301439" cy="1204389"/>
          </a:xfrm>
        </p:grpSpPr>
        <p:pic>
          <p:nvPicPr>
            <p:cNvPr id="5" name="Picture 4"/>
            <p:cNvPicPr>
              <a:picLocks noChangeAspect="1"/>
            </p:cNvPicPr>
            <p:nvPr/>
          </p:nvPicPr>
          <p:blipFill>
            <a:blip r:embed="rId9"/>
            <a:stretch>
              <a:fillRect/>
            </a:stretch>
          </p:blipFill>
          <p:spPr>
            <a:xfrm>
              <a:off x="3853404" y="2800040"/>
              <a:ext cx="1494301" cy="1195968"/>
            </a:xfrm>
            <a:prstGeom prst="rect">
              <a:avLst/>
            </a:prstGeom>
          </p:spPr>
        </p:pic>
        <p:pic>
          <p:nvPicPr>
            <p:cNvPr id="2" name="Picture 1"/>
            <p:cNvPicPr>
              <a:picLocks noChangeAspect="1"/>
            </p:cNvPicPr>
            <p:nvPr/>
          </p:nvPicPr>
          <p:blipFill rotWithShape="1">
            <a:blip r:embed="rId10"/>
            <a:srcRect l="48094"/>
            <a:stretch/>
          </p:blipFill>
          <p:spPr>
            <a:xfrm>
              <a:off x="4636168" y="2804585"/>
              <a:ext cx="761796" cy="1191423"/>
            </a:xfrm>
            <a:prstGeom prst="rect">
              <a:avLst/>
            </a:prstGeom>
          </p:spPr>
        </p:pic>
        <p:pic>
          <p:nvPicPr>
            <p:cNvPr id="6" name="Picture 5"/>
            <p:cNvPicPr>
              <a:picLocks noChangeAspect="1"/>
            </p:cNvPicPr>
            <p:nvPr/>
          </p:nvPicPr>
          <p:blipFill>
            <a:blip r:embed="rId11"/>
            <a:stretch>
              <a:fillRect/>
            </a:stretch>
          </p:blipFill>
          <p:spPr>
            <a:xfrm>
              <a:off x="5385335" y="2804585"/>
              <a:ext cx="622388" cy="1191423"/>
            </a:xfrm>
            <a:prstGeom prst="rect">
              <a:avLst/>
            </a:prstGeom>
          </p:spPr>
        </p:pic>
        <p:pic>
          <p:nvPicPr>
            <p:cNvPr id="8" name="Picture 7"/>
            <p:cNvPicPr>
              <a:picLocks noChangeAspect="1"/>
            </p:cNvPicPr>
            <p:nvPr/>
          </p:nvPicPr>
          <p:blipFill>
            <a:blip r:embed="rId12"/>
            <a:stretch>
              <a:fillRect/>
            </a:stretch>
          </p:blipFill>
          <p:spPr>
            <a:xfrm>
              <a:off x="6748094" y="2794727"/>
              <a:ext cx="1406749" cy="1195968"/>
            </a:xfrm>
            <a:prstGeom prst="rect">
              <a:avLst/>
            </a:prstGeom>
          </p:spPr>
        </p:pic>
        <p:pic>
          <p:nvPicPr>
            <p:cNvPr id="3078" name="Picture 6" descr="115 Best NATURAL TEXTURE images | Texture, Natural texture ..."/>
            <p:cNvPicPr>
              <a:picLocks noChangeAspect="1" noChangeArrowheads="1"/>
            </p:cNvPicPr>
            <p:nvPr/>
          </p:nvPicPr>
          <p:blipFill rotWithShape="1">
            <a:blip r:embed="rId13">
              <a:extLst>
                <a:ext uri="{28A0092B-C50C-407E-A947-70E740481C1C}">
                  <a14:useLocalDpi xmlns:a14="http://schemas.microsoft.com/office/drawing/2010/main" val="0"/>
                </a:ext>
              </a:extLst>
            </a:blip>
            <a:srcRect b="37845"/>
            <a:stretch/>
          </p:blipFill>
          <p:spPr bwMode="auto">
            <a:xfrm>
              <a:off x="5996431" y="2801816"/>
              <a:ext cx="978370" cy="1197300"/>
            </a:xfrm>
            <a:prstGeom prst="rect">
              <a:avLst/>
            </a:prstGeom>
            <a:noFill/>
            <a:extLst>
              <a:ext uri="{909E8E84-426E-40DD-AFC4-6F175D3DCCD1}">
                <a14:hiddenFill xmlns:a14="http://schemas.microsoft.com/office/drawing/2010/main">
                  <a:solidFill>
                    <a:srgbClr val="FFFFFF"/>
                  </a:solidFill>
                </a14:hiddenFill>
              </a:ext>
            </a:extLst>
          </p:spPr>
        </p:pic>
      </p:grpSp>
      <p:sp>
        <p:nvSpPr>
          <p:cNvPr id="30" name="Footer Placeholder 5"/>
          <p:cNvSpPr txBox="1">
            <a:spLocks/>
          </p:cNvSpPr>
          <p:nvPr/>
        </p:nvSpPr>
        <p:spPr>
          <a:xfrm>
            <a:off x="0" y="6492875"/>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smtClean="0"/>
              <a:t>Miss Morris / Head of Art &amp; Design and Photography</a:t>
            </a:r>
            <a:endParaRPr lang="en-GB" dirty="0"/>
          </a:p>
        </p:txBody>
      </p:sp>
    </p:spTree>
    <p:extLst>
      <p:ext uri="{BB962C8B-B14F-4D97-AF65-F5344CB8AC3E}">
        <p14:creationId xmlns:p14="http://schemas.microsoft.com/office/powerpoint/2010/main" val="25625707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3896161" y="231187"/>
            <a:ext cx="6547250" cy="6411433"/>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itle 3"/>
          <p:cNvSpPr txBox="1">
            <a:spLocks/>
          </p:cNvSpPr>
          <p:nvPr/>
        </p:nvSpPr>
        <p:spPr>
          <a:xfrm>
            <a:off x="304794" y="231187"/>
            <a:ext cx="3722915" cy="735464"/>
          </a:xfrm>
          <a:prstGeom prst="rect">
            <a:avLst/>
          </a:prstGeom>
        </p:spPr>
        <p:txBody>
          <a:bodyP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sz="2000" b="1" spc="300" dirty="0" smtClean="0">
                <a:effectLst>
                  <a:outerShdw blurRad="38100" dist="38100" dir="2700000" algn="tl">
                    <a:srgbClr val="000000">
                      <a:alpha val="43137"/>
                    </a:srgbClr>
                  </a:outerShdw>
                </a:effectLst>
                <a:latin typeface="Century Gothic" panose="020B0502020202020204" pitchFamily="34" charset="0"/>
                <a:cs typeface="Arial" panose="020B0604020202020204" pitchFamily="34" charset="0"/>
              </a:rPr>
              <a:t>GCSE Photography</a:t>
            </a:r>
            <a:r>
              <a:rPr lang="en-US" sz="2000" b="1" spc="300" dirty="0" smtClean="0">
                <a:latin typeface="Century Gothic" panose="020B0502020202020204" pitchFamily="34" charset="0"/>
                <a:cs typeface="Arial" panose="020B0604020202020204" pitchFamily="34" charset="0"/>
              </a:rPr>
              <a:t/>
            </a:r>
            <a:br>
              <a:rPr lang="en-US" sz="2000" b="1" spc="300" dirty="0" smtClean="0">
                <a:latin typeface="Century Gothic" panose="020B0502020202020204" pitchFamily="34" charset="0"/>
                <a:cs typeface="Arial" panose="020B0604020202020204" pitchFamily="34" charset="0"/>
              </a:rPr>
            </a:br>
            <a:r>
              <a:rPr lang="en-US" sz="2400" b="1" spc="300" dirty="0" smtClean="0">
                <a:solidFill>
                  <a:srgbClr val="CCECFF"/>
                </a:solidFill>
                <a:latin typeface="Century Gothic" panose="020B0502020202020204" pitchFamily="34" charset="0"/>
                <a:cs typeface="Arial" panose="020B0604020202020204" pitchFamily="34" charset="0"/>
              </a:rPr>
              <a:t>HOME LEARNING</a:t>
            </a:r>
            <a:endParaRPr lang="en-GB" sz="2400" b="1" spc="300" dirty="0">
              <a:solidFill>
                <a:srgbClr val="CCECFF"/>
              </a:solidFill>
              <a:latin typeface="Century Gothic" panose="020B0502020202020204" pitchFamily="34" charset="0"/>
              <a:cs typeface="Arial" panose="020B0604020202020204" pitchFamily="34" charset="0"/>
            </a:endParaRPr>
          </a:p>
        </p:txBody>
      </p:sp>
      <p:sp>
        <p:nvSpPr>
          <p:cNvPr id="13" name="TextBox 12"/>
          <p:cNvSpPr txBox="1"/>
          <p:nvPr/>
        </p:nvSpPr>
        <p:spPr>
          <a:xfrm rot="16200000">
            <a:off x="-1613246" y="1610852"/>
            <a:ext cx="3595825" cy="369334"/>
          </a:xfrm>
          <a:prstGeom prst="rect">
            <a:avLst/>
          </a:prstGeom>
          <a:solidFill>
            <a:srgbClr val="CCECFF">
              <a:alpha val="20000"/>
            </a:srgbClr>
          </a:solidFill>
        </p:spPr>
        <p:txBody>
          <a:bodyPr wrap="square" rtlCol="0">
            <a:spAutoFit/>
          </a:bodyPr>
          <a:lstStyle/>
          <a:p>
            <a:r>
              <a:rPr lang="en-US" dirty="0" smtClean="0"/>
              <a:t>EXAMPLE LAYOUT / PRESENTATION</a:t>
            </a:r>
            <a:endParaRPr lang="en-GB" dirty="0"/>
          </a:p>
        </p:txBody>
      </p:sp>
      <p:grpSp>
        <p:nvGrpSpPr>
          <p:cNvPr id="34" name="Group 33"/>
          <p:cNvGrpSpPr/>
          <p:nvPr/>
        </p:nvGrpSpPr>
        <p:grpSpPr>
          <a:xfrm>
            <a:off x="834721" y="440841"/>
            <a:ext cx="10849348" cy="6410324"/>
            <a:chOff x="1203687" y="232295"/>
            <a:chExt cx="10849348" cy="6410324"/>
          </a:xfrm>
        </p:grpSpPr>
        <p:cxnSp>
          <p:nvCxnSpPr>
            <p:cNvPr id="28" name="Straight Connector 27"/>
            <p:cNvCxnSpPr/>
            <p:nvPr/>
          </p:nvCxnSpPr>
          <p:spPr>
            <a:xfrm>
              <a:off x="2553790" y="4081799"/>
              <a:ext cx="2727158" cy="16042"/>
            </a:xfrm>
            <a:prstGeom prst="line">
              <a:avLst/>
            </a:prstGeom>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rotWithShape="1">
            <a:blip r:embed="rId2"/>
            <a:srcRect l="5755" t="2718" r="6576" b="50243"/>
            <a:stretch/>
          </p:blipFill>
          <p:spPr>
            <a:xfrm>
              <a:off x="4507835" y="232295"/>
              <a:ext cx="2425452" cy="1132472"/>
            </a:xfrm>
            <a:prstGeom prst="rect">
              <a:avLst/>
            </a:prstGeom>
          </p:spPr>
        </p:pic>
        <p:pic>
          <p:nvPicPr>
            <p:cNvPr id="7" name="Picture 6"/>
            <p:cNvPicPr>
              <a:picLocks noChangeAspect="1"/>
            </p:cNvPicPr>
            <p:nvPr/>
          </p:nvPicPr>
          <p:blipFill rotWithShape="1">
            <a:blip r:embed="rId3"/>
            <a:srcRect l="6956" t="27565" r="4652" b="7469"/>
            <a:stretch/>
          </p:blipFill>
          <p:spPr>
            <a:xfrm>
              <a:off x="7519596" y="293768"/>
              <a:ext cx="3082124" cy="3128211"/>
            </a:xfrm>
            <a:prstGeom prst="rect">
              <a:avLst/>
            </a:prstGeom>
          </p:spPr>
        </p:pic>
        <p:pic>
          <p:nvPicPr>
            <p:cNvPr id="8" name="Picture 7"/>
            <p:cNvPicPr>
              <a:picLocks noChangeAspect="1"/>
            </p:cNvPicPr>
            <p:nvPr/>
          </p:nvPicPr>
          <p:blipFill rotWithShape="1">
            <a:blip r:embed="rId4"/>
            <a:srcRect l="4751" t="6302" r="4684"/>
            <a:stretch/>
          </p:blipFill>
          <p:spPr>
            <a:xfrm>
              <a:off x="7729163" y="3949084"/>
              <a:ext cx="2662990" cy="2003724"/>
            </a:xfrm>
            <a:prstGeom prst="rect">
              <a:avLst/>
            </a:prstGeom>
          </p:spPr>
        </p:pic>
        <p:pic>
          <p:nvPicPr>
            <p:cNvPr id="9" name="Picture 8"/>
            <p:cNvPicPr>
              <a:picLocks noChangeAspect="1"/>
            </p:cNvPicPr>
            <p:nvPr/>
          </p:nvPicPr>
          <p:blipFill rotWithShape="1">
            <a:blip r:embed="rId2"/>
            <a:srcRect l="27189" t="65094" r="27365"/>
            <a:stretch/>
          </p:blipFill>
          <p:spPr>
            <a:xfrm>
              <a:off x="4931611" y="1513095"/>
              <a:ext cx="1577899" cy="1054642"/>
            </a:xfrm>
            <a:prstGeom prst="rect">
              <a:avLst/>
            </a:prstGeom>
          </p:spPr>
        </p:pic>
        <p:grpSp>
          <p:nvGrpSpPr>
            <p:cNvPr id="11" name="Group 10"/>
            <p:cNvGrpSpPr/>
            <p:nvPr/>
          </p:nvGrpSpPr>
          <p:grpSpPr>
            <a:xfrm>
              <a:off x="4234031" y="2716065"/>
              <a:ext cx="2973058" cy="3926554"/>
              <a:chOff x="513346" y="2999874"/>
              <a:chExt cx="2973058" cy="4176714"/>
            </a:xfrm>
          </p:grpSpPr>
          <p:pic>
            <p:nvPicPr>
              <p:cNvPr id="6" name="Picture 5"/>
              <p:cNvPicPr>
                <a:picLocks noChangeAspect="1"/>
              </p:cNvPicPr>
              <p:nvPr/>
            </p:nvPicPr>
            <p:blipFill rotWithShape="1">
              <a:blip r:embed="rId5"/>
              <a:srcRect l="1042" t="442" r="3090" b="6685"/>
              <a:stretch/>
            </p:blipFill>
            <p:spPr>
              <a:xfrm>
                <a:off x="513346" y="2999874"/>
                <a:ext cx="2951749" cy="3978442"/>
              </a:xfrm>
              <a:prstGeom prst="rect">
                <a:avLst/>
              </a:prstGeom>
            </p:spPr>
          </p:pic>
          <p:pic>
            <p:nvPicPr>
              <p:cNvPr id="10" name="Picture 9"/>
              <p:cNvPicPr>
                <a:picLocks noChangeAspect="1"/>
              </p:cNvPicPr>
              <p:nvPr/>
            </p:nvPicPr>
            <p:blipFill rotWithShape="1">
              <a:blip r:embed="rId5"/>
              <a:srcRect l="3382" t="45410" r="8565" b="6685"/>
              <a:stretch/>
            </p:blipFill>
            <p:spPr>
              <a:xfrm>
                <a:off x="513346" y="4926181"/>
                <a:ext cx="2973058" cy="2250407"/>
              </a:xfrm>
              <a:prstGeom prst="rect">
                <a:avLst/>
              </a:prstGeom>
            </p:spPr>
          </p:pic>
        </p:grpSp>
        <p:cxnSp>
          <p:nvCxnSpPr>
            <p:cNvPr id="16" name="Straight Connector 15"/>
            <p:cNvCxnSpPr/>
            <p:nvPr/>
          </p:nvCxnSpPr>
          <p:spPr>
            <a:xfrm>
              <a:off x="2486526" y="1187116"/>
              <a:ext cx="2727158" cy="16042"/>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486526" y="2016353"/>
              <a:ext cx="2727158" cy="16042"/>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497642" y="3271675"/>
              <a:ext cx="2727158" cy="16042"/>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536636" y="5386365"/>
              <a:ext cx="2727158" cy="16042"/>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8370911" y="1849852"/>
              <a:ext cx="2727158" cy="16042"/>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9411329" y="4520976"/>
              <a:ext cx="1686740" cy="602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9397331" y="5578786"/>
              <a:ext cx="1686740" cy="6022"/>
            </a:xfrm>
            <a:prstGeom prst="line">
              <a:avLst/>
            </a:prstGeom>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1203687" y="941627"/>
              <a:ext cx="2231862" cy="462800"/>
            </a:xfrm>
            <a:prstGeom prst="rect">
              <a:avLst/>
            </a:prstGeom>
            <a:solidFill>
              <a:srgbClr val="CCECFF"/>
            </a:solidFill>
            <a:ln>
              <a:solidFill>
                <a:srgbClr val="CCE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latin typeface="Century Gothic" panose="020B0502020202020204" pitchFamily="34" charset="0"/>
                  <a:cs typeface="Calibri Light" panose="020F0302020204030204" pitchFamily="34" charset="0"/>
                </a:rPr>
                <a:t>IMAGE BANK X 12 / ARTIST IMAGES X 6</a:t>
              </a:r>
              <a:endParaRPr lang="en-GB" sz="1400" b="1" dirty="0">
                <a:solidFill>
                  <a:schemeClr val="tx1"/>
                </a:solidFill>
                <a:latin typeface="Century Gothic" panose="020B0502020202020204" pitchFamily="34" charset="0"/>
                <a:cs typeface="Calibri Light" panose="020F0302020204030204" pitchFamily="34" charset="0"/>
              </a:endParaRPr>
            </a:p>
          </p:txBody>
        </p:sp>
        <p:sp>
          <p:nvSpPr>
            <p:cNvPr id="25" name="Rectangle 24"/>
            <p:cNvSpPr/>
            <p:nvPr/>
          </p:nvSpPr>
          <p:spPr>
            <a:xfrm>
              <a:off x="1220649" y="1789548"/>
              <a:ext cx="2231862" cy="462800"/>
            </a:xfrm>
            <a:prstGeom prst="rect">
              <a:avLst/>
            </a:prstGeom>
            <a:solidFill>
              <a:srgbClr val="CCECFF"/>
            </a:solidFill>
            <a:ln>
              <a:solidFill>
                <a:srgbClr val="CCE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latin typeface="Century Gothic" panose="020B0502020202020204" pitchFamily="34" charset="0"/>
                  <a:cs typeface="Calibri Light" panose="020F0302020204030204" pitchFamily="34" charset="0"/>
                </a:rPr>
                <a:t>CHOSEN IMAGE FROM ARTIST / IMAGE BANK</a:t>
              </a:r>
              <a:endParaRPr lang="en-GB" sz="1400" b="1" dirty="0">
                <a:solidFill>
                  <a:schemeClr val="tx1"/>
                </a:solidFill>
                <a:latin typeface="Century Gothic" panose="020B0502020202020204" pitchFamily="34" charset="0"/>
                <a:cs typeface="Calibri Light" panose="020F0302020204030204" pitchFamily="34" charset="0"/>
              </a:endParaRPr>
            </a:p>
          </p:txBody>
        </p:sp>
        <p:sp>
          <p:nvSpPr>
            <p:cNvPr id="26" name="Rectangle 25"/>
            <p:cNvSpPr/>
            <p:nvPr/>
          </p:nvSpPr>
          <p:spPr>
            <a:xfrm>
              <a:off x="1203687" y="3011442"/>
              <a:ext cx="2231862" cy="462800"/>
            </a:xfrm>
            <a:prstGeom prst="rect">
              <a:avLst/>
            </a:prstGeom>
            <a:solidFill>
              <a:srgbClr val="CCECFF"/>
            </a:solidFill>
            <a:ln>
              <a:solidFill>
                <a:srgbClr val="CCE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latin typeface="Century Gothic" panose="020B0502020202020204" pitchFamily="34" charset="0"/>
                  <a:cs typeface="Calibri Light" panose="020F0302020204030204" pitchFamily="34" charset="0"/>
                </a:rPr>
                <a:t>SEMI ANALYSIS / TECHNIQUES </a:t>
              </a:r>
              <a:endParaRPr lang="en-GB" sz="1400" b="1" dirty="0">
                <a:solidFill>
                  <a:schemeClr val="tx1"/>
                </a:solidFill>
                <a:latin typeface="Century Gothic" panose="020B0502020202020204" pitchFamily="34" charset="0"/>
                <a:cs typeface="Calibri Light" panose="020F0302020204030204" pitchFamily="34" charset="0"/>
              </a:endParaRPr>
            </a:p>
          </p:txBody>
        </p:sp>
        <p:sp>
          <p:nvSpPr>
            <p:cNvPr id="27" name="Rectangle 26"/>
            <p:cNvSpPr/>
            <p:nvPr/>
          </p:nvSpPr>
          <p:spPr>
            <a:xfrm>
              <a:off x="1203687" y="3849217"/>
              <a:ext cx="2231862" cy="462800"/>
            </a:xfrm>
            <a:prstGeom prst="rect">
              <a:avLst/>
            </a:prstGeom>
            <a:solidFill>
              <a:srgbClr val="CCECFF"/>
            </a:solidFill>
            <a:ln>
              <a:solidFill>
                <a:srgbClr val="CCE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latin typeface="Century Gothic" panose="020B0502020202020204" pitchFamily="34" charset="0"/>
                  <a:cs typeface="Calibri Light" panose="020F0302020204030204" pitchFamily="34" charset="0"/>
                </a:rPr>
                <a:t>SHOOT PLAN</a:t>
              </a:r>
              <a:endParaRPr lang="en-GB" sz="1400" b="1" dirty="0">
                <a:solidFill>
                  <a:schemeClr val="tx1"/>
                </a:solidFill>
                <a:latin typeface="Century Gothic" panose="020B0502020202020204" pitchFamily="34" charset="0"/>
                <a:cs typeface="Calibri Light" panose="020F0302020204030204" pitchFamily="34" charset="0"/>
              </a:endParaRPr>
            </a:p>
          </p:txBody>
        </p:sp>
        <p:sp>
          <p:nvSpPr>
            <p:cNvPr id="30" name="Rectangle 29"/>
            <p:cNvSpPr/>
            <p:nvPr/>
          </p:nvSpPr>
          <p:spPr>
            <a:xfrm>
              <a:off x="1203687" y="5171007"/>
              <a:ext cx="2231862" cy="462800"/>
            </a:xfrm>
            <a:prstGeom prst="rect">
              <a:avLst/>
            </a:prstGeom>
            <a:solidFill>
              <a:srgbClr val="CCECFF"/>
            </a:solidFill>
            <a:ln>
              <a:solidFill>
                <a:srgbClr val="CCE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latin typeface="Century Gothic" panose="020B0502020202020204" pitchFamily="34" charset="0"/>
                  <a:cs typeface="Calibri Light" panose="020F0302020204030204" pitchFamily="34" charset="0"/>
                </a:rPr>
                <a:t>CONTACT SHEET X 20 IMAGES</a:t>
              </a:r>
              <a:endParaRPr lang="en-GB" sz="1400" b="1" dirty="0">
                <a:solidFill>
                  <a:schemeClr val="tx1"/>
                </a:solidFill>
                <a:latin typeface="Century Gothic" panose="020B0502020202020204" pitchFamily="34" charset="0"/>
                <a:cs typeface="Calibri Light" panose="020F0302020204030204" pitchFamily="34" charset="0"/>
              </a:endParaRPr>
            </a:p>
          </p:txBody>
        </p:sp>
        <p:sp>
          <p:nvSpPr>
            <p:cNvPr id="31" name="Rectangle 30"/>
            <p:cNvSpPr/>
            <p:nvPr/>
          </p:nvSpPr>
          <p:spPr>
            <a:xfrm>
              <a:off x="9819605" y="1618452"/>
              <a:ext cx="2231862" cy="462800"/>
            </a:xfrm>
            <a:prstGeom prst="rect">
              <a:avLst/>
            </a:prstGeom>
            <a:solidFill>
              <a:srgbClr val="CCECFF"/>
            </a:solidFill>
            <a:ln>
              <a:solidFill>
                <a:srgbClr val="CCE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latin typeface="Century Gothic" panose="020B0502020202020204" pitchFamily="34" charset="0"/>
                  <a:cs typeface="Calibri Light" panose="020F0302020204030204" pitchFamily="34" charset="0"/>
                </a:rPr>
                <a:t>EDITED IMAGES / SCREEN SHOTS</a:t>
              </a:r>
            </a:p>
          </p:txBody>
        </p:sp>
        <p:sp>
          <p:nvSpPr>
            <p:cNvPr id="32" name="Rectangle 31"/>
            <p:cNvSpPr/>
            <p:nvPr/>
          </p:nvSpPr>
          <p:spPr>
            <a:xfrm>
              <a:off x="10154653" y="4261285"/>
              <a:ext cx="1898382" cy="462800"/>
            </a:xfrm>
            <a:prstGeom prst="rect">
              <a:avLst/>
            </a:prstGeom>
            <a:solidFill>
              <a:srgbClr val="CCECFF"/>
            </a:solidFill>
            <a:ln>
              <a:solidFill>
                <a:srgbClr val="CCE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latin typeface="Century Gothic" panose="020B0502020202020204" pitchFamily="34" charset="0"/>
                  <a:cs typeface="Calibri Light" panose="020F0302020204030204" pitchFamily="34" charset="0"/>
                </a:rPr>
                <a:t>FINAL IMAGE</a:t>
              </a:r>
              <a:endParaRPr lang="en-GB" sz="1400" b="1" dirty="0">
                <a:solidFill>
                  <a:schemeClr val="tx1"/>
                </a:solidFill>
                <a:latin typeface="Century Gothic" panose="020B0502020202020204" pitchFamily="34" charset="0"/>
                <a:cs typeface="Calibri Light" panose="020F0302020204030204" pitchFamily="34" charset="0"/>
              </a:endParaRPr>
            </a:p>
          </p:txBody>
        </p:sp>
        <p:sp>
          <p:nvSpPr>
            <p:cNvPr id="33" name="Rectangle 32"/>
            <p:cNvSpPr/>
            <p:nvPr/>
          </p:nvSpPr>
          <p:spPr>
            <a:xfrm>
              <a:off x="10148878" y="5313860"/>
              <a:ext cx="1898382" cy="462800"/>
            </a:xfrm>
            <a:prstGeom prst="rect">
              <a:avLst/>
            </a:prstGeom>
            <a:solidFill>
              <a:srgbClr val="CCECFF"/>
            </a:solidFill>
            <a:ln>
              <a:solidFill>
                <a:srgbClr val="CCE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latin typeface="Century Gothic" panose="020B0502020202020204" pitchFamily="34" charset="0"/>
                  <a:cs typeface="Calibri Light" panose="020F0302020204030204" pitchFamily="34" charset="0"/>
                </a:rPr>
                <a:t>EVALUATION</a:t>
              </a:r>
              <a:endParaRPr lang="en-GB" sz="1400" b="1" dirty="0">
                <a:solidFill>
                  <a:schemeClr val="tx1"/>
                </a:solidFill>
                <a:latin typeface="Century Gothic" panose="020B0502020202020204" pitchFamily="34" charset="0"/>
                <a:cs typeface="Calibri Light" panose="020F0302020204030204" pitchFamily="34" charset="0"/>
              </a:endParaRPr>
            </a:p>
          </p:txBody>
        </p:sp>
      </p:grpSp>
      <p:sp>
        <p:nvSpPr>
          <p:cNvPr id="36" name="Footer Placeholder 5"/>
          <p:cNvSpPr txBox="1">
            <a:spLocks/>
          </p:cNvSpPr>
          <p:nvPr/>
        </p:nvSpPr>
        <p:spPr>
          <a:xfrm>
            <a:off x="0" y="6492875"/>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smtClean="0"/>
              <a:t>Miss Morris / Head of Art &amp; Design and Photography</a:t>
            </a:r>
            <a:endParaRPr lang="en-GB" dirty="0"/>
          </a:p>
        </p:txBody>
      </p:sp>
    </p:spTree>
    <p:extLst>
      <p:ext uri="{BB962C8B-B14F-4D97-AF65-F5344CB8AC3E}">
        <p14:creationId xmlns:p14="http://schemas.microsoft.com/office/powerpoint/2010/main" val="6709478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srcRect l="13021" r="13201"/>
          <a:stretch/>
        </p:blipFill>
        <p:spPr>
          <a:xfrm>
            <a:off x="0" y="0"/>
            <a:ext cx="12192000" cy="6858000"/>
          </a:xfrm>
          <a:prstGeom prst="rect">
            <a:avLst/>
          </a:prstGeom>
        </p:spPr>
      </p:pic>
    </p:spTree>
    <p:extLst>
      <p:ext uri="{BB962C8B-B14F-4D97-AF65-F5344CB8AC3E}">
        <p14:creationId xmlns:p14="http://schemas.microsoft.com/office/powerpoint/2010/main" val="169363893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1413</TotalTime>
  <Words>1879</Words>
  <Application>Microsoft Office PowerPoint</Application>
  <PresentationFormat>Widescreen</PresentationFormat>
  <Paragraphs>281</Paragraphs>
  <Slides>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Calibri</vt:lpstr>
      <vt:lpstr>Calibri Light</vt:lpstr>
      <vt:lpstr>Century Gothic</vt:lpstr>
      <vt:lpstr>Verdana</vt:lpstr>
      <vt:lpstr>Office Theme</vt:lpstr>
      <vt:lpstr>PowerPoint Presentation</vt:lpstr>
      <vt:lpstr>GCSE Photography HOME LEARNING</vt:lpstr>
      <vt:lpstr>GCSE Photography HOME LEARNING</vt:lpstr>
      <vt:lpstr>GCSE Photography HOME LEARNING</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Home Learning Tasks GCSE Art &amp; Design</dc:title>
  <dc:creator>Peter Mullen</dc:creator>
  <cp:lastModifiedBy>Peter Mullen</cp:lastModifiedBy>
  <cp:revision>31</cp:revision>
  <dcterms:created xsi:type="dcterms:W3CDTF">2020-06-15T16:47:47Z</dcterms:created>
  <dcterms:modified xsi:type="dcterms:W3CDTF">2020-06-16T16:20:49Z</dcterms:modified>
</cp:coreProperties>
</file>