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1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56AB"/>
    <a:srgbClr val="99FFCC"/>
    <a:srgbClr val="CCEC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9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5E9AD3-2345-460C-8D5C-ED61C7ABD965}" type="datetimeFigureOut">
              <a:rPr lang="en-GB" smtClean="0"/>
              <a:t>23/06/2021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A1048-55C5-4F47-A50E-F34A9B7603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527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A4898-A2BE-483B-B006-AEADDF696FA4}" type="datetime1">
              <a:rPr lang="en-GB" smtClean="0"/>
              <a:t>23/06/2021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Miss Morris / Head of Art &amp; Design and Photography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AB9D6-117E-45E8-B42C-D4CCDD0C0D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16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60355-ABDA-462B-8D41-5A3BA057B21C}" type="datetime1">
              <a:rPr lang="en-GB" smtClean="0"/>
              <a:t>23/06/2021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Miss Morris / Head of Art &amp; Design and Photography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AB9D6-117E-45E8-B42C-D4CCDD0C0D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151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B8875-3AEB-49E8-832B-F22605BC3790}" type="datetime1">
              <a:rPr lang="en-GB" smtClean="0"/>
              <a:t>23/06/2021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Miss Morris / Head of Art &amp; Design and Photography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AB9D6-117E-45E8-B42C-D4CCDD0C0D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391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2C95C-2EB6-479A-A665-4CAD0DBB48B3}" type="datetime1">
              <a:rPr lang="en-GB" smtClean="0"/>
              <a:t>23/06/2021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Miss Morris / Head of Art &amp; Design and Photography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AB9D6-117E-45E8-B42C-D4CCDD0C0D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814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910B3-F04A-468C-B7BA-132365801A25}" type="datetime1">
              <a:rPr lang="en-GB" smtClean="0"/>
              <a:t>23/06/2021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Miss Morris / Head of Art &amp; Design and Photography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AB9D6-117E-45E8-B42C-D4CCDD0C0D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5828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3F5FE-1620-46E6-A0D2-FCA07299BB82}" type="datetime1">
              <a:rPr lang="en-GB" smtClean="0"/>
              <a:t>23/06/2021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Miss Morris / Head of Art &amp; Design and Photography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AB9D6-117E-45E8-B42C-D4CCDD0C0D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560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BB1C4-7924-48F4-ACE7-95AE5B52E9A9}" type="datetime1">
              <a:rPr lang="en-GB" smtClean="0"/>
              <a:t>23/06/2021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Miss Morris / Head of Art &amp; Design and Photography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AB9D6-117E-45E8-B42C-D4CCDD0C0D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0854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C2EBD-7142-490F-9E2B-83053E6B21EE}" type="datetime1">
              <a:rPr lang="en-GB" smtClean="0"/>
              <a:t>23/06/2021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Miss Morris / Head of Art &amp; Design and Photography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AB9D6-117E-45E8-B42C-D4CCDD0C0D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5359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B7A45-8A17-4FF4-B0E1-D1BE2D33C7E5}" type="datetime1">
              <a:rPr lang="en-GB" smtClean="0"/>
              <a:t>23/06/2021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Miss Morris / Head of Art &amp; Design and Photography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AB9D6-117E-45E8-B42C-D4CCDD0C0D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514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E193F-8CC2-4209-9454-909431E7514B}" type="datetime1">
              <a:rPr lang="en-GB" smtClean="0"/>
              <a:t>23/06/2021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Miss Morris / Head of Art &amp; Design and Photography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AB9D6-117E-45E8-B42C-D4CCDD0C0D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005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28BBC-E682-4AFA-B818-4C1CD6DCFCFC}" type="datetime1">
              <a:rPr lang="en-GB" smtClean="0"/>
              <a:t>23/06/2021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Miss Morris / Head of Art &amp; Design and Photography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AB9D6-117E-45E8-B42C-D4CCDD0C0D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210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F04D9-644A-4925-96E8-B61379C6020C}" type="datetime1">
              <a:rPr lang="en-GB" smtClean="0"/>
              <a:t>23/06/2021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Miss Morris / Head of Art &amp; Design and Photography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AB9D6-117E-45E8-B42C-D4CCDD0C0D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1009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javieraestrada.com/fleur-de-sel" TargetMode="External"/><Relationship Id="rId3" Type="http://schemas.openxmlformats.org/officeDocument/2006/relationships/hyperlink" Target="https://www.youtube.com/watch?v=BPlMQS4xgXc" TargetMode="External"/><Relationship Id="rId7" Type="http://schemas.openxmlformats.org/officeDocument/2006/relationships/hyperlink" Target="https://www.javieraestrada.com/nocturnal-visions-2" TargetMode="External"/><Relationship Id="rId12" Type="http://schemas.openxmlformats.org/officeDocument/2006/relationships/image" Target="../media/image3.jpeg"/><Relationship Id="rId2" Type="http://schemas.openxmlformats.org/officeDocument/2006/relationships/hyperlink" Target="https://creativecloud.adobe.com/discover/article/shoot-a-surreal-flower-scene?scid=b42a2130-f10f-4726-8306-6a1e4f1ef01d&amp;mv=social&amp;mv2=owned_social&amp;fbclid=IwAR13aetFtXOKWB3hthGlOz663qWkHQiQpC8QvjrIaenodi3ABZy3LYeGR-U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youtube.com/watch?v=08NdIsOiKzA" TargetMode="External"/><Relationship Id="rId11" Type="http://schemas.openxmlformats.org/officeDocument/2006/relationships/image" Target="../media/image2.png"/><Relationship Id="rId5" Type="http://schemas.openxmlformats.org/officeDocument/2006/relationships/hyperlink" Target="mailto:g.morris@penworthamgirls.lancs.sch.uk" TargetMode="External"/><Relationship Id="rId10" Type="http://schemas.openxmlformats.org/officeDocument/2006/relationships/slide" Target="slide3.xml"/><Relationship Id="rId4" Type="http://schemas.openxmlformats.org/officeDocument/2006/relationships/hyperlink" Target="http://www.pixlr.com/" TargetMode="External"/><Relationship Id="rId9" Type="http://schemas.openxmlformats.org/officeDocument/2006/relationships/hyperlink" Target="https://www.photocollage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D156AB">
                <a:tint val="45000"/>
                <a:satMod val="400000"/>
              </a:srgbClr>
            </a:duotone>
          </a:blip>
          <a:srcRect l="22103" t="3639" r="58021" b="3261"/>
          <a:stretch/>
        </p:blipFill>
        <p:spPr>
          <a:xfrm>
            <a:off x="10250904" y="196056"/>
            <a:ext cx="1716506" cy="6384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itle 3"/>
          <p:cNvSpPr txBox="1">
            <a:spLocks/>
          </p:cNvSpPr>
          <p:nvPr/>
        </p:nvSpPr>
        <p:spPr>
          <a:xfrm>
            <a:off x="633845" y="600661"/>
            <a:ext cx="12192000" cy="461302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72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GCSE Photography</a:t>
            </a:r>
            <a:r>
              <a:rPr lang="en-US" sz="7200" b="1" spc="3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/>
            </a:r>
            <a:br>
              <a:rPr lang="en-US" sz="7200" b="1" spc="300" dirty="0" smtClean="0"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en-US" sz="7200" b="1" spc="300" dirty="0" smtClean="0">
                <a:solidFill>
                  <a:srgbClr val="D156A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Introductory Task</a:t>
            </a:r>
          </a:p>
          <a:p>
            <a:pPr>
              <a:lnSpc>
                <a:spcPct val="100000"/>
              </a:lnSpc>
            </a:pPr>
            <a:endParaRPr lang="en-US" sz="7200" b="1" spc="300" dirty="0" smtClean="0">
              <a:solidFill>
                <a:srgbClr val="FFC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sz="7200" b="1" spc="300" dirty="0" smtClean="0">
              <a:solidFill>
                <a:srgbClr val="FFC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4000" b="1" i="1" spc="3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SUMMER PREPARATION </a:t>
            </a:r>
          </a:p>
          <a:p>
            <a:pPr>
              <a:lnSpc>
                <a:spcPct val="100000"/>
              </a:lnSpc>
            </a:pPr>
            <a:r>
              <a:rPr lang="en-US" sz="4000" b="1" i="1" spc="3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BOOKLET 2021</a:t>
            </a:r>
            <a:endParaRPr lang="en-GB" sz="4000" b="1" i="1" spc="3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-2130049" y="2153012"/>
            <a:ext cx="4661151" cy="369332"/>
          </a:xfrm>
          <a:prstGeom prst="rect">
            <a:avLst/>
          </a:prstGeom>
          <a:solidFill>
            <a:srgbClr val="D156AB">
              <a:alpha val="2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dirty="0"/>
              <a:t>GCSE PHOTOGRAPHY / SUMMER PREPARATION</a:t>
            </a:r>
            <a:endParaRPr lang="en-GB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Miss Morris / Head of Art &amp; Design and Photography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66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794" y="231187"/>
            <a:ext cx="3722915" cy="735464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sz="20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GCSE Photography</a:t>
            </a:r>
            <a:r>
              <a:rPr lang="en-US" sz="2000" b="1" spc="300" dirty="0">
                <a:latin typeface="Century Gothic" panose="020B0502020202020204" pitchFamily="34" charset="0"/>
                <a:cs typeface="Arial" panose="020B0604020202020204" pitchFamily="34" charset="0"/>
              </a:rPr>
              <a:t/>
            </a:r>
            <a:br>
              <a:rPr lang="en-US" sz="2000" b="1" spc="300" dirty="0"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en-US" sz="2400" b="1" spc="300" dirty="0" smtClean="0">
                <a:solidFill>
                  <a:srgbClr val="D156A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Introductory Project</a:t>
            </a:r>
            <a:endParaRPr lang="en-GB" sz="2400" b="1" spc="300" dirty="0">
              <a:solidFill>
                <a:srgbClr val="D156AB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07677" y="231187"/>
            <a:ext cx="3722915" cy="66787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endParaRPr lang="en-US" sz="1200" dirty="0" smtClean="0"/>
          </a:p>
          <a:p>
            <a:endParaRPr lang="en-US" sz="400" dirty="0"/>
          </a:p>
          <a:p>
            <a:r>
              <a:rPr lang="en-US" sz="1200" dirty="0" smtClean="0"/>
              <a:t>Read this </a:t>
            </a:r>
            <a:r>
              <a:rPr lang="en-US" sz="1200" dirty="0"/>
              <a:t>article here </a:t>
            </a:r>
            <a:r>
              <a:rPr lang="en-US" sz="1200" dirty="0" smtClean="0"/>
              <a:t>on how to create </a:t>
            </a:r>
            <a:r>
              <a:rPr lang="en-US" sz="1200" b="1" dirty="0" smtClean="0"/>
              <a:t>aqueous motion</a:t>
            </a:r>
          </a:p>
          <a:p>
            <a:pPr algn="ctr"/>
            <a:r>
              <a:rPr lang="en-US" sz="1000" dirty="0" smtClean="0">
                <a:hlinkClick r:id="rId2"/>
              </a:rPr>
              <a:t>https</a:t>
            </a:r>
            <a:r>
              <a:rPr lang="en-US" sz="1000" dirty="0">
                <a:hlinkClick r:id="rId2"/>
              </a:rPr>
              <a:t>://</a:t>
            </a:r>
            <a:r>
              <a:rPr lang="en-US" sz="1000" dirty="0" smtClean="0">
                <a:hlinkClick r:id="rId2"/>
              </a:rPr>
              <a:t>creativecloud.adobe.com/discover/article/shoot-a-surreal-flower-scene?scid=b42a2130-f10f-4726-8306-6a1e4f1ef01d&amp;mv=social&amp;mv2=owned_social&amp;fbclid=IwAR13aetFtXOKWB3hthGlOz663qWkHQiQpC8QvjrIaenodi3ABZy3LYeGR-U</a:t>
            </a:r>
            <a:endParaRPr lang="en-US" sz="1000" dirty="0" smtClean="0"/>
          </a:p>
          <a:p>
            <a:endParaRPr lang="en-US" sz="1200" dirty="0" smtClean="0"/>
          </a:p>
          <a:p>
            <a:r>
              <a:rPr lang="en-US" sz="1200" dirty="0" smtClean="0"/>
              <a:t>Write </a:t>
            </a:r>
            <a:r>
              <a:rPr lang="en-US" sz="1200" dirty="0"/>
              <a:t>a</a:t>
            </a:r>
            <a:r>
              <a:rPr lang="en-US" sz="1200" dirty="0" smtClean="0"/>
              <a:t> ‘</a:t>
            </a:r>
            <a:r>
              <a:rPr lang="en-US" sz="1200" b="1" dirty="0" smtClean="0"/>
              <a:t>Shoot Plan</a:t>
            </a:r>
            <a:r>
              <a:rPr lang="en-US" sz="1200" dirty="0" smtClean="0"/>
              <a:t>’ that explains how you will try to </a:t>
            </a:r>
            <a:r>
              <a:rPr lang="en-US" sz="1200" b="1" dirty="0" smtClean="0"/>
              <a:t>emulate</a:t>
            </a:r>
            <a:r>
              <a:rPr lang="en-US" sz="1200" dirty="0" smtClean="0"/>
              <a:t> the work of </a:t>
            </a:r>
            <a:r>
              <a:rPr lang="en-US" sz="1200" b="1" dirty="0" err="1"/>
              <a:t>Javiera</a:t>
            </a:r>
            <a:r>
              <a:rPr lang="en-US" sz="1200" b="1" dirty="0"/>
              <a:t> Estrada </a:t>
            </a:r>
            <a:r>
              <a:rPr lang="en-US" sz="1200" dirty="0" smtClean="0"/>
              <a:t>at </a:t>
            </a:r>
            <a:r>
              <a:rPr lang="en-US" sz="1200" dirty="0" smtClean="0"/>
              <a:t>home, be creative &amp; experiment with ideas </a:t>
            </a:r>
            <a:r>
              <a:rPr lang="en-US" sz="1200" dirty="0" smtClean="0">
                <a:sym typeface="Wingdings" panose="05000000000000000000" pitchFamily="2" charset="2"/>
              </a:rPr>
              <a:t></a:t>
            </a:r>
            <a:r>
              <a:rPr lang="en-US" sz="1200" b="1" dirty="0" smtClean="0"/>
              <a:t>  </a:t>
            </a:r>
            <a:r>
              <a:rPr lang="en-US" sz="1200" dirty="0" smtClean="0"/>
              <a:t>Type up your ‘Shoot Plan’ on your 4</a:t>
            </a:r>
            <a:r>
              <a:rPr lang="en-US" sz="1200" baseline="30000" dirty="0" smtClean="0"/>
              <a:t>th</a:t>
            </a:r>
            <a:r>
              <a:rPr lang="en-US" sz="1200" dirty="0" smtClean="0"/>
              <a:t> A3 PowerPoint and include images to support your ideas.  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/>
          </a:p>
          <a:p>
            <a:r>
              <a:rPr lang="en-US" sz="1200" dirty="0" smtClean="0"/>
              <a:t>Take your </a:t>
            </a:r>
            <a:r>
              <a:rPr lang="en-US" sz="1200" b="1" dirty="0" smtClean="0"/>
              <a:t>shoot</a:t>
            </a:r>
            <a:r>
              <a:rPr lang="en-US" sz="1200" dirty="0" smtClean="0"/>
              <a:t> of at least </a:t>
            </a:r>
            <a:r>
              <a:rPr lang="en-US" sz="1200" b="1" dirty="0" smtClean="0"/>
              <a:t>35 photographs</a:t>
            </a:r>
            <a:r>
              <a:rPr lang="en-US" sz="1200" dirty="0" smtClean="0"/>
              <a:t>.  Download these onto your computer and create a contact </a:t>
            </a:r>
            <a:r>
              <a:rPr lang="en-US" sz="1200" dirty="0"/>
              <a:t>sheet - </a:t>
            </a:r>
            <a:r>
              <a:rPr lang="en-US" sz="1200" dirty="0">
                <a:hlinkClick r:id="rId3"/>
              </a:rPr>
              <a:t>https://</a:t>
            </a:r>
            <a:r>
              <a:rPr lang="en-US" sz="1200" dirty="0" smtClean="0">
                <a:hlinkClick r:id="rId3"/>
              </a:rPr>
              <a:t>www.youtube.com/watch?v=BPlMQS4xgXc</a:t>
            </a:r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Print-screen this contact sheet and add them onto the 4</a:t>
            </a:r>
            <a:r>
              <a:rPr lang="en-US" sz="1200" baseline="30000" dirty="0" smtClean="0"/>
              <a:t>th</a:t>
            </a:r>
            <a:r>
              <a:rPr lang="en-US" sz="1200" dirty="0" smtClean="0"/>
              <a:t> slide of your PowerPoint, alongside your shoot plan.</a:t>
            </a:r>
          </a:p>
          <a:p>
            <a:endParaRPr lang="en-US" sz="1200" dirty="0"/>
          </a:p>
          <a:p>
            <a:r>
              <a:rPr lang="en-US" sz="1200" dirty="0"/>
              <a:t>Select the </a:t>
            </a:r>
            <a:r>
              <a:rPr lang="en-US" sz="1200" b="1" dirty="0"/>
              <a:t>3 best images</a:t>
            </a:r>
            <a:r>
              <a:rPr lang="en-US" sz="1200" dirty="0"/>
              <a:t> from your shoot then edit using </a:t>
            </a:r>
            <a:r>
              <a:rPr lang="en-GB" sz="1200" dirty="0">
                <a:hlinkClick r:id="rId4"/>
              </a:rPr>
              <a:t>www.pixlr.com</a:t>
            </a:r>
            <a:r>
              <a:rPr lang="en-GB" sz="1200" dirty="0"/>
              <a:t> or your own software.  Add these images to </a:t>
            </a:r>
            <a:r>
              <a:rPr lang="en-GB" sz="1200" dirty="0" smtClean="0"/>
              <a:t>slide 5 your </a:t>
            </a:r>
            <a:r>
              <a:rPr lang="en-GB" sz="1200" dirty="0"/>
              <a:t>A3 PowerPoint &amp; save.</a:t>
            </a:r>
          </a:p>
          <a:p>
            <a:pPr algn="ctr"/>
            <a:r>
              <a:rPr lang="en-US" sz="1200" b="1" dirty="0"/>
              <a:t>TOP TIP:  TAKE SCREEN SHOTS OF YOUR EDITING BY PRINT SCREENING YOUR WORK (</a:t>
            </a:r>
            <a:r>
              <a:rPr lang="en-US" sz="1200" b="1" dirty="0" err="1"/>
              <a:t>Ctrl+PrtScr</a:t>
            </a:r>
            <a:r>
              <a:rPr lang="en-US" sz="1200" b="1" dirty="0"/>
              <a:t>)</a:t>
            </a:r>
          </a:p>
          <a:p>
            <a:pPr algn="ctr"/>
            <a:endParaRPr lang="en-US" sz="1200" b="1" dirty="0"/>
          </a:p>
          <a:p>
            <a:pPr algn="ctr"/>
            <a:endParaRPr lang="en-US" sz="1200" b="1" dirty="0" smtClean="0"/>
          </a:p>
          <a:p>
            <a:pPr algn="ctr"/>
            <a:endParaRPr lang="en-US" sz="1200" b="1" dirty="0"/>
          </a:p>
          <a:p>
            <a:r>
              <a:rPr lang="en-US" sz="1200" dirty="0" smtClean="0"/>
              <a:t>On slide 5, underneath your 3 best images, describe how your ‘shoot’ went and </a:t>
            </a:r>
            <a:r>
              <a:rPr lang="en-US" sz="1200" b="1" dirty="0" smtClean="0"/>
              <a:t>evaluate</a:t>
            </a:r>
            <a:r>
              <a:rPr lang="en-US" sz="1200" dirty="0" smtClean="0"/>
              <a:t> the strengths and weaknesses of your final images.  Save and upload your Summer PowerPoint H/W onto </a:t>
            </a:r>
            <a:r>
              <a:rPr lang="en-US" sz="1200" b="1" dirty="0" smtClean="0"/>
              <a:t>SharePoint.</a:t>
            </a:r>
            <a:endParaRPr lang="en-US" sz="12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4206225" y="231187"/>
            <a:ext cx="3722915" cy="507831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Enter Text here …</a:t>
            </a:r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304784" y="838069"/>
            <a:ext cx="3722915" cy="37856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To prepare yourselves for the start of your </a:t>
            </a:r>
            <a:r>
              <a:rPr lang="en-US" sz="1200" b="1" dirty="0" smtClean="0"/>
              <a:t>Photography</a:t>
            </a:r>
            <a:r>
              <a:rPr lang="en-US" sz="1200" dirty="0" smtClean="0"/>
              <a:t> </a:t>
            </a:r>
            <a:r>
              <a:rPr lang="en-US" sz="1200" b="1" dirty="0" smtClean="0"/>
              <a:t>GCSE</a:t>
            </a:r>
            <a:r>
              <a:rPr lang="en-US" sz="1200" dirty="0" smtClean="0"/>
              <a:t> we would like you to complete the following </a:t>
            </a:r>
            <a:r>
              <a:rPr lang="en-US" sz="1200" b="1" dirty="0" smtClean="0"/>
              <a:t>task</a:t>
            </a:r>
            <a:r>
              <a:rPr lang="en-US" sz="1200" dirty="0" smtClean="0"/>
              <a:t> over your Summer Holidays. </a:t>
            </a:r>
          </a:p>
          <a:p>
            <a:endParaRPr lang="en-US" sz="1200" dirty="0"/>
          </a:p>
          <a:p>
            <a:r>
              <a:rPr lang="en-US" sz="1200" dirty="0" smtClean="0"/>
              <a:t>You have chosen </a:t>
            </a:r>
            <a:r>
              <a:rPr lang="en-US" sz="1200" b="1" dirty="0" smtClean="0"/>
              <a:t>Photography</a:t>
            </a:r>
            <a:r>
              <a:rPr lang="en-US" sz="1200" dirty="0" smtClean="0"/>
              <a:t> and we hope that you will be as </a:t>
            </a:r>
            <a:r>
              <a:rPr lang="en-US" sz="1200" b="1" dirty="0" smtClean="0"/>
              <a:t>passionate</a:t>
            </a:r>
            <a:r>
              <a:rPr lang="en-US" sz="1200" dirty="0" smtClean="0"/>
              <a:t> about the subject as we are. This means that we expect you to show dedication by completing the following tasks to the </a:t>
            </a:r>
            <a:r>
              <a:rPr lang="en-US" sz="1200" b="1" dirty="0" smtClean="0"/>
              <a:t>best of your ability </a:t>
            </a:r>
            <a:r>
              <a:rPr lang="en-US" sz="1200" dirty="0" smtClean="0"/>
              <a:t>and then submit them on our </a:t>
            </a:r>
            <a:r>
              <a:rPr lang="en-US" sz="1200" b="1" dirty="0" smtClean="0"/>
              <a:t>SharePoint</a:t>
            </a:r>
            <a:r>
              <a:rPr lang="en-US" sz="1200" dirty="0" smtClean="0"/>
              <a:t> ready for your first lesson in September. </a:t>
            </a:r>
          </a:p>
          <a:p>
            <a:endParaRPr lang="en-US" sz="1200" dirty="0"/>
          </a:p>
          <a:p>
            <a:r>
              <a:rPr lang="en-US" sz="1200" dirty="0" smtClean="0"/>
              <a:t>This project should take </a:t>
            </a:r>
            <a:r>
              <a:rPr lang="en-US" sz="1200" b="1" dirty="0" smtClean="0"/>
              <a:t>A MINIMUM OF FOUR HOURS OF YOUR TIME</a:t>
            </a:r>
            <a:r>
              <a:rPr lang="en-US" sz="1200" dirty="0" smtClean="0"/>
              <a:t>.  Please email me if you have problems to </a:t>
            </a:r>
            <a:r>
              <a:rPr lang="en-US" sz="1200" dirty="0" smtClean="0">
                <a:hlinkClick r:id="rId5"/>
              </a:rPr>
              <a:t>g.morris@penworthamgirls.lancs.sch.uk</a:t>
            </a:r>
            <a:r>
              <a:rPr lang="en-US" sz="1200" dirty="0" smtClean="0"/>
              <a:t>.</a:t>
            </a:r>
            <a:endParaRPr lang="en-US" sz="12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1200" dirty="0" smtClean="0"/>
              <a:t>When PRESENTING your work, you need to set up a PowerPoint slide to </a:t>
            </a:r>
            <a:r>
              <a:rPr lang="en-US" sz="1200" b="1" dirty="0" smtClean="0"/>
              <a:t>A3 size.</a:t>
            </a:r>
            <a:r>
              <a:rPr lang="en-US" sz="1200" dirty="0" smtClean="0"/>
              <a:t>  </a:t>
            </a:r>
            <a:r>
              <a:rPr lang="en-US" sz="1200" u="sng" dirty="0" smtClean="0"/>
              <a:t>You must </a:t>
            </a:r>
            <a:r>
              <a:rPr lang="en-US" sz="1200" b="1" u="sng" dirty="0" smtClean="0"/>
              <a:t>not</a:t>
            </a:r>
            <a:r>
              <a:rPr lang="en-US" sz="1200" u="sng" dirty="0" smtClean="0"/>
              <a:t> hand write – </a:t>
            </a:r>
            <a:r>
              <a:rPr lang="en-US" sz="1200" dirty="0" smtClean="0"/>
              <a:t>all annotation is to be </a:t>
            </a:r>
            <a:r>
              <a:rPr lang="en-US" sz="1200" b="1" dirty="0" smtClean="0"/>
              <a:t>typed up using size 12 font only</a:t>
            </a:r>
            <a:r>
              <a:rPr lang="en-US" sz="1200" dirty="0" smtClean="0"/>
              <a:t>.  </a:t>
            </a:r>
            <a:r>
              <a:rPr lang="en-US" sz="1200" b="1" dirty="0" smtClean="0"/>
              <a:t>Headings can be in size 16 font</a:t>
            </a:r>
            <a:r>
              <a:rPr lang="en-US" sz="1200" dirty="0" smtClean="0"/>
              <a:t>.  Please choose a </a:t>
            </a:r>
            <a:r>
              <a:rPr lang="en-US" sz="1200" b="1" dirty="0" smtClean="0"/>
              <a:t>professional typeface</a:t>
            </a:r>
            <a:r>
              <a:rPr lang="en-US" sz="1200" dirty="0" smtClean="0"/>
              <a:t> (or font) that is </a:t>
            </a:r>
            <a:r>
              <a:rPr lang="en-US" sz="1200" b="1" dirty="0" smtClean="0"/>
              <a:t>legible</a:t>
            </a:r>
            <a:r>
              <a:rPr lang="en-US" sz="1200" dirty="0" smtClean="0"/>
              <a:t> (readable).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04773" y="4623716"/>
            <a:ext cx="3722915" cy="535578"/>
          </a:xfrm>
          <a:prstGeom prst="rect">
            <a:avLst/>
          </a:prstGeom>
          <a:solidFill>
            <a:srgbClr val="D156AB"/>
          </a:solidFill>
          <a:ln>
            <a:solidFill>
              <a:srgbClr val="99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Task 1: CREATE an A3 Collage</a:t>
            </a:r>
            <a:endParaRPr lang="en-GB" b="1" dirty="0">
              <a:solidFill>
                <a:schemeClr val="tx1"/>
              </a:solidFill>
              <a:latin typeface="Century Gothic" panose="020B05020202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773" y="5180346"/>
            <a:ext cx="3722915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Watch </a:t>
            </a:r>
            <a:r>
              <a:rPr lang="en-US" sz="1200" dirty="0"/>
              <a:t>the video on </a:t>
            </a:r>
            <a:r>
              <a:rPr lang="en-US" sz="1200" b="1" dirty="0"/>
              <a:t>YouTube</a:t>
            </a:r>
            <a:r>
              <a:rPr lang="en-US" sz="1200" dirty="0"/>
              <a:t> and set up your PowerPoint to </a:t>
            </a:r>
            <a:r>
              <a:rPr lang="en-US" sz="1200" b="1" dirty="0"/>
              <a:t>A3 &amp; Landscape</a:t>
            </a:r>
            <a:r>
              <a:rPr lang="en-US" sz="1200" dirty="0"/>
              <a:t>.</a:t>
            </a:r>
          </a:p>
          <a:p>
            <a:r>
              <a:rPr lang="en-GB" sz="1200" dirty="0">
                <a:hlinkClick r:id="rId6"/>
              </a:rPr>
              <a:t>https://www.youtube.com/watch?v=08NdIsOiKzA</a:t>
            </a:r>
            <a:endParaRPr lang="en-GB" sz="1200" dirty="0"/>
          </a:p>
          <a:p>
            <a:r>
              <a:rPr lang="en-US" sz="1200" dirty="0"/>
              <a:t>Save your new PowerPoint as </a:t>
            </a:r>
            <a:r>
              <a:rPr lang="en-US" sz="1200" dirty="0" err="1"/>
              <a:t>SummerProjectYourName</a:t>
            </a:r>
            <a:r>
              <a:rPr lang="en-US" sz="1200" dirty="0"/>
              <a:t>. </a:t>
            </a:r>
            <a:endParaRPr lang="en-US" sz="1200" dirty="0" smtClean="0"/>
          </a:p>
          <a:p>
            <a:r>
              <a:rPr lang="en-US" sz="1200" dirty="0" smtClean="0"/>
              <a:t>Fill the 1</a:t>
            </a:r>
            <a:r>
              <a:rPr lang="en-US" sz="1200" baseline="30000" dirty="0" smtClean="0"/>
              <a:t>st</a:t>
            </a:r>
            <a:r>
              <a:rPr lang="en-US" sz="1200" dirty="0" smtClean="0"/>
              <a:t> slide of your PowerPoint with inspirational images from nature such as textures, patterns, lines, colours and shapes.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206240" y="231187"/>
            <a:ext cx="3722889" cy="444137"/>
          </a:xfrm>
          <a:prstGeom prst="rect">
            <a:avLst/>
          </a:prstGeom>
          <a:solidFill>
            <a:srgbClr val="D156AB"/>
          </a:solidFill>
          <a:ln>
            <a:solidFill>
              <a:srgbClr val="99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Task 2: ARTIST RESEARCH</a:t>
            </a:r>
            <a:endParaRPr lang="en-GB" b="1" dirty="0">
              <a:solidFill>
                <a:schemeClr val="tx1"/>
              </a:solidFill>
              <a:latin typeface="Century Gothic" panose="020B05020202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06215" y="649871"/>
            <a:ext cx="3722915" cy="66018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Look through the </a:t>
            </a:r>
            <a:r>
              <a:rPr lang="en-US" sz="1200" b="1" dirty="0" smtClean="0"/>
              <a:t>natural form aqueous motion </a:t>
            </a:r>
            <a:r>
              <a:rPr lang="en-US" sz="1200" dirty="0" smtClean="0"/>
              <a:t>photography of </a:t>
            </a:r>
            <a:r>
              <a:rPr lang="en-US" sz="1200" b="1" dirty="0" err="1" smtClean="0"/>
              <a:t>Javiera</a:t>
            </a:r>
            <a:r>
              <a:rPr lang="en-US" sz="1200" b="1" dirty="0" smtClean="0"/>
              <a:t> </a:t>
            </a:r>
            <a:r>
              <a:rPr lang="en-US" sz="1200" b="1" dirty="0" smtClean="0"/>
              <a:t>Estrada.  </a:t>
            </a:r>
            <a:r>
              <a:rPr lang="en-US" sz="1200" dirty="0" smtClean="0"/>
              <a:t>Focus specifically on her </a:t>
            </a:r>
            <a:r>
              <a:rPr lang="en-US" sz="1200" b="1" dirty="0" smtClean="0"/>
              <a:t>abstract nature </a:t>
            </a:r>
            <a:r>
              <a:rPr lang="en-US" sz="1200" dirty="0" smtClean="0"/>
              <a:t>collection of </a:t>
            </a:r>
            <a:r>
              <a:rPr lang="en-US" sz="1200" dirty="0" smtClean="0">
                <a:hlinkClick r:id="rId7"/>
              </a:rPr>
              <a:t>Nocturnal visions</a:t>
            </a:r>
            <a:r>
              <a:rPr lang="en-US" sz="1200" dirty="0">
                <a:hlinkClick r:id="rId7"/>
              </a:rPr>
              <a:t> </a:t>
            </a:r>
            <a:r>
              <a:rPr lang="en-US" sz="1200" dirty="0"/>
              <a:t>o</a:t>
            </a:r>
            <a:r>
              <a:rPr lang="en-US" sz="1200" dirty="0" smtClean="0"/>
              <a:t>r </a:t>
            </a:r>
            <a:r>
              <a:rPr lang="en-US" sz="1200" dirty="0" smtClean="0">
                <a:hlinkClick r:id="rId8"/>
              </a:rPr>
              <a:t>Fleur De Sel</a:t>
            </a:r>
            <a:r>
              <a:rPr lang="en-US" sz="1200" dirty="0" smtClean="0"/>
              <a:t>.</a:t>
            </a:r>
          </a:p>
          <a:p>
            <a:endParaRPr lang="en-US" sz="1200" dirty="0"/>
          </a:p>
          <a:p>
            <a:r>
              <a:rPr lang="en-US" sz="1200" dirty="0" smtClean="0"/>
              <a:t>Choose </a:t>
            </a:r>
            <a:r>
              <a:rPr lang="en-US" sz="1200" b="1" dirty="0" smtClean="0"/>
              <a:t>12</a:t>
            </a:r>
            <a:r>
              <a:rPr lang="en-US" sz="1200" dirty="0" smtClean="0"/>
              <a:t> of your favourite images from the </a:t>
            </a:r>
            <a:r>
              <a:rPr lang="en-US" sz="1200" dirty="0">
                <a:hlinkClick r:id="rId7"/>
              </a:rPr>
              <a:t>Nocturnal visions </a:t>
            </a:r>
            <a:r>
              <a:rPr lang="en-US" sz="1200" dirty="0"/>
              <a:t>or </a:t>
            </a:r>
            <a:r>
              <a:rPr lang="en-US" sz="1200" dirty="0">
                <a:hlinkClick r:id="rId8"/>
              </a:rPr>
              <a:t>Fleur De </a:t>
            </a:r>
            <a:r>
              <a:rPr lang="en-US" sz="1200" dirty="0" err="1" smtClean="0">
                <a:hlinkClick r:id="rId8"/>
              </a:rPr>
              <a:t>Sel</a:t>
            </a:r>
            <a:r>
              <a:rPr lang="en-US" sz="1200" dirty="0"/>
              <a:t> </a:t>
            </a:r>
            <a:r>
              <a:rPr lang="en-US" sz="1200" dirty="0" smtClean="0"/>
              <a:t>and collage them together using </a:t>
            </a:r>
            <a:r>
              <a:rPr lang="en-GB" sz="1200" dirty="0" smtClean="0">
                <a:hlinkClick r:id="rId9"/>
              </a:rPr>
              <a:t>www.photocollage.com/</a:t>
            </a:r>
            <a:r>
              <a:rPr lang="en-GB" sz="1200" dirty="0" smtClean="0"/>
              <a:t>.  Add this collage to your 2</a:t>
            </a:r>
            <a:r>
              <a:rPr lang="en-GB" sz="1200" baseline="30000" dirty="0" smtClean="0"/>
              <a:t>nd</a:t>
            </a:r>
            <a:r>
              <a:rPr lang="en-GB" sz="1200" dirty="0"/>
              <a:t> </a:t>
            </a:r>
            <a:r>
              <a:rPr lang="en-GB" sz="1200" dirty="0" smtClean="0"/>
              <a:t>slide on your A3 PowerPoint sheet.</a:t>
            </a:r>
          </a:p>
          <a:p>
            <a:endParaRPr lang="en-US" sz="300" dirty="0" smtClean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r>
              <a:rPr lang="en-US" sz="1200" dirty="0" smtClean="0"/>
              <a:t>On the 3</a:t>
            </a:r>
            <a:r>
              <a:rPr lang="en-US" sz="1200" baseline="30000" dirty="0" smtClean="0"/>
              <a:t>rd</a:t>
            </a:r>
            <a:r>
              <a:rPr lang="en-US" sz="1200" dirty="0" smtClean="0"/>
              <a:t> slide in your PowerPoint, choose </a:t>
            </a:r>
            <a:r>
              <a:rPr lang="en-US" sz="1200" b="1" dirty="0" smtClean="0"/>
              <a:t>one image</a:t>
            </a:r>
            <a:r>
              <a:rPr lang="en-US" sz="1200" dirty="0" smtClean="0"/>
              <a:t> from </a:t>
            </a:r>
            <a:r>
              <a:rPr lang="en-US" sz="1200" b="1" dirty="0" err="1"/>
              <a:t>Javiera</a:t>
            </a:r>
            <a:r>
              <a:rPr lang="en-US" sz="1200" b="1" dirty="0"/>
              <a:t> </a:t>
            </a:r>
            <a:r>
              <a:rPr lang="en-US" sz="1200" b="1" dirty="0" smtClean="0"/>
              <a:t>Estrada’s </a:t>
            </a:r>
            <a:r>
              <a:rPr lang="en-US" sz="1200" dirty="0" smtClean="0">
                <a:hlinkClick r:id="rId7"/>
              </a:rPr>
              <a:t>Nocturnal </a:t>
            </a:r>
            <a:r>
              <a:rPr lang="en-US" sz="1200" dirty="0">
                <a:hlinkClick r:id="rId7"/>
              </a:rPr>
              <a:t>visions </a:t>
            </a:r>
            <a:r>
              <a:rPr lang="en-US" sz="1200" dirty="0"/>
              <a:t>or </a:t>
            </a:r>
            <a:r>
              <a:rPr lang="en-US" sz="1200" dirty="0">
                <a:hlinkClick r:id="rId8"/>
              </a:rPr>
              <a:t>Fleur De </a:t>
            </a:r>
            <a:r>
              <a:rPr lang="en-US" sz="1200" dirty="0" err="1">
                <a:hlinkClick r:id="rId8"/>
              </a:rPr>
              <a:t>Sel</a:t>
            </a:r>
            <a:r>
              <a:rPr lang="en-US" sz="1200" dirty="0" smtClean="0"/>
              <a:t> collection and paste it onto the PowerPoint.</a:t>
            </a:r>
          </a:p>
          <a:p>
            <a:endParaRPr lang="en-US" sz="1200" dirty="0"/>
          </a:p>
          <a:p>
            <a:r>
              <a:rPr lang="en-US" sz="1200" dirty="0" smtClean="0"/>
              <a:t>Then using the </a:t>
            </a:r>
            <a:r>
              <a:rPr lang="en-US" sz="1200" b="1" dirty="0" smtClean="0"/>
              <a:t>SEMI analysis worksheet </a:t>
            </a:r>
            <a:r>
              <a:rPr lang="en-US" sz="1200" b="1" dirty="0" smtClean="0">
                <a:hlinkClick r:id="rId10" action="ppaction://hlinksldjump"/>
              </a:rPr>
              <a:t>here</a:t>
            </a:r>
            <a:r>
              <a:rPr lang="en-US" sz="1200" b="1" dirty="0" smtClean="0"/>
              <a:t>, </a:t>
            </a:r>
            <a:r>
              <a:rPr lang="en-US" sz="1200" b="1" dirty="0" err="1" smtClean="0"/>
              <a:t>analyse</a:t>
            </a:r>
            <a:r>
              <a:rPr lang="en-US" sz="1200" b="1" dirty="0" smtClean="0"/>
              <a:t> </a:t>
            </a:r>
            <a:r>
              <a:rPr lang="en-US" sz="1200" dirty="0" smtClean="0"/>
              <a:t>and type up the subject, elements, media and intent for your chosen image.</a:t>
            </a:r>
          </a:p>
          <a:p>
            <a:endParaRPr lang="en-US" sz="1200" dirty="0"/>
          </a:p>
          <a:p>
            <a:r>
              <a:rPr lang="en-US" sz="1200" dirty="0" smtClean="0"/>
              <a:t>Please feel free to add in </a:t>
            </a:r>
            <a:r>
              <a:rPr lang="en-US" sz="1200" b="1" dirty="0" smtClean="0"/>
              <a:t>cropped</a:t>
            </a:r>
            <a:r>
              <a:rPr lang="en-US" sz="1200" dirty="0" smtClean="0"/>
              <a:t> parts of the picture, </a:t>
            </a:r>
            <a:r>
              <a:rPr lang="en-US" sz="1200" b="1" dirty="0" smtClean="0"/>
              <a:t>enlarge</a:t>
            </a:r>
            <a:r>
              <a:rPr lang="en-US" sz="1200" dirty="0" smtClean="0"/>
              <a:t> them and </a:t>
            </a:r>
            <a:r>
              <a:rPr lang="en-US" sz="1200" b="1" dirty="0" smtClean="0"/>
              <a:t>draw over them </a:t>
            </a:r>
            <a:r>
              <a:rPr lang="en-US" sz="1200" dirty="0" smtClean="0"/>
              <a:t>to help support your SEMI analysis.</a:t>
            </a:r>
          </a:p>
          <a:p>
            <a:endParaRPr lang="en-US" sz="1200" dirty="0"/>
          </a:p>
          <a:p>
            <a:endParaRPr lang="en-US" sz="1200" dirty="0"/>
          </a:p>
        </p:txBody>
      </p:sp>
      <p:sp>
        <p:nvSpPr>
          <p:cNvPr id="23" name="Rectangle 22"/>
          <p:cNvSpPr/>
          <p:nvPr/>
        </p:nvSpPr>
        <p:spPr>
          <a:xfrm>
            <a:off x="8131259" y="231186"/>
            <a:ext cx="3722915" cy="444137"/>
          </a:xfrm>
          <a:prstGeom prst="rect">
            <a:avLst/>
          </a:prstGeom>
          <a:solidFill>
            <a:srgbClr val="D156AB"/>
          </a:solidFill>
          <a:ln>
            <a:solidFill>
              <a:srgbClr val="99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Task 3: PLAN</a:t>
            </a:r>
            <a:endParaRPr lang="en-GB" b="1" dirty="0">
              <a:solidFill>
                <a:schemeClr val="tx1"/>
              </a:solidFill>
              <a:latin typeface="Century Gothic" panose="020B05020202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131259" y="2675613"/>
            <a:ext cx="3722915" cy="444137"/>
          </a:xfrm>
          <a:prstGeom prst="rect">
            <a:avLst/>
          </a:prstGeom>
          <a:solidFill>
            <a:srgbClr val="D156AB"/>
          </a:solidFill>
          <a:ln>
            <a:solidFill>
              <a:srgbClr val="99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Task 4: CREATE</a:t>
            </a:r>
            <a:endParaRPr lang="en-GB" b="1" dirty="0">
              <a:solidFill>
                <a:schemeClr val="tx1"/>
              </a:solidFill>
              <a:latin typeface="Century Gothic" panose="020B05020202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107636" y="5424451"/>
            <a:ext cx="3722915" cy="444137"/>
          </a:xfrm>
          <a:prstGeom prst="rect">
            <a:avLst/>
          </a:prstGeom>
          <a:solidFill>
            <a:srgbClr val="D156AB"/>
          </a:solidFill>
          <a:ln>
            <a:solidFill>
              <a:srgbClr val="99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Task 5: EVALUATE</a:t>
            </a:r>
            <a:endParaRPr lang="en-GB" b="1" dirty="0">
              <a:solidFill>
                <a:schemeClr val="tx1"/>
              </a:solidFill>
              <a:latin typeface="Century Gothic" panose="020B05020202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16200000">
            <a:off x="-1613246" y="1610852"/>
            <a:ext cx="3595825" cy="369334"/>
          </a:xfrm>
          <a:prstGeom prst="rect">
            <a:avLst/>
          </a:prstGeom>
          <a:solidFill>
            <a:srgbClr val="D156AB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PHOTOGRAPHY / Patterns in Nature</a:t>
            </a:r>
            <a:endParaRPr lang="en-GB" dirty="0"/>
          </a:p>
        </p:txBody>
      </p:sp>
      <p:sp>
        <p:nvSpPr>
          <p:cNvPr id="30" name="Footer Placeholder 5"/>
          <p:cNvSpPr txBox="1">
            <a:spLocks/>
          </p:cNvSpPr>
          <p:nvPr/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Miss Morris / Head of Art &amp; Design and Photography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1"/>
          <a:srcRect l="72548"/>
          <a:stretch/>
        </p:blipFill>
        <p:spPr>
          <a:xfrm>
            <a:off x="4286956" y="2399527"/>
            <a:ext cx="1885898" cy="2321305"/>
          </a:xfrm>
          <a:prstGeom prst="rect">
            <a:avLst/>
          </a:prstGeom>
        </p:spPr>
      </p:pic>
      <p:pic>
        <p:nvPicPr>
          <p:cNvPr id="1026" name="Picture 2" descr="The Miami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5" t="19531" r="40459" b="33687"/>
          <a:stretch/>
        </p:blipFill>
        <p:spPr bwMode="auto">
          <a:xfrm>
            <a:off x="6184645" y="2465768"/>
            <a:ext cx="1617086" cy="2024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57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3021" t="16173" r="13201"/>
          <a:stretch/>
        </p:blipFill>
        <p:spPr>
          <a:xfrm>
            <a:off x="0" y="91440"/>
            <a:ext cx="12192000" cy="6766559"/>
          </a:xfrm>
          <a:prstGeom prst="rect">
            <a:avLst/>
          </a:prstGeom>
        </p:spPr>
      </p:pic>
      <p:sp>
        <p:nvSpPr>
          <p:cNvPr id="3" name="Footer Placeholder 5"/>
          <p:cNvSpPr txBox="1">
            <a:spLocks/>
          </p:cNvSpPr>
          <p:nvPr/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Miss Morris / Head of Art &amp; Design and Photography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4197927" y="4904509"/>
            <a:ext cx="2552008" cy="17207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4819996" y="5206538"/>
            <a:ext cx="7183582" cy="14187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/>
          <p:cNvCxnSpPr/>
          <p:nvPr/>
        </p:nvCxnSpPr>
        <p:spPr>
          <a:xfrm flipH="1" flipV="1">
            <a:off x="4289367" y="5104015"/>
            <a:ext cx="2635135" cy="1662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83127" y="91439"/>
            <a:ext cx="3142211" cy="444137"/>
          </a:xfrm>
          <a:prstGeom prst="rect">
            <a:avLst/>
          </a:prstGeom>
          <a:solidFill>
            <a:srgbClr val="D156AB"/>
          </a:solidFill>
          <a:ln>
            <a:solidFill>
              <a:srgbClr val="99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Task 2: </a:t>
            </a:r>
            <a:r>
              <a:rPr lang="en-US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ARTIST RESEARCH</a:t>
            </a:r>
            <a:endParaRPr lang="en-GB" b="1" dirty="0">
              <a:solidFill>
                <a:schemeClr val="tx1"/>
              </a:solidFill>
              <a:latin typeface="Century Gothic" panose="020B05020202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372495" y="5206538"/>
            <a:ext cx="7631083" cy="1360517"/>
          </a:xfrm>
          <a:prstGeom prst="roundRect">
            <a:avLst/>
          </a:prstGeom>
          <a:solidFill>
            <a:srgbClr val="D156A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this SEMI analysis help sheet to guide you through your artist research</a:t>
            </a:r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363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1510</TotalTime>
  <Words>628</Words>
  <Application>Microsoft Office PowerPoint</Application>
  <PresentationFormat>Widescreen</PresentationFormat>
  <Paragraphs>96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Century Gothic</vt:lpstr>
      <vt:lpstr>Verdana</vt:lpstr>
      <vt:lpstr>Wingdings</vt:lpstr>
      <vt:lpstr>Office Theme</vt:lpstr>
      <vt:lpstr>PowerPoint Presentation</vt:lpstr>
      <vt:lpstr>GCSE Photography Introductory Project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 Learning Tasks GCSE Art &amp; Design</dc:title>
  <dc:creator>Peter Mullen</dc:creator>
  <cp:lastModifiedBy>Gemma Morris</cp:lastModifiedBy>
  <cp:revision>44</cp:revision>
  <dcterms:created xsi:type="dcterms:W3CDTF">2020-06-15T16:47:47Z</dcterms:created>
  <dcterms:modified xsi:type="dcterms:W3CDTF">2021-06-23T20:14:43Z</dcterms:modified>
</cp:coreProperties>
</file>