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4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4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4CB8-EBF3-48E9-A72A-F6CFA5A30C9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8B81-28C4-43D6-8B4A-9093C6B1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43005" y="1633088"/>
            <a:ext cx="12329995" cy="7742923"/>
          </a:xfrm>
          <a:prstGeom prst="roundRect">
            <a:avLst>
              <a:gd name="adj" fmla="val 11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655" y="465550"/>
            <a:ext cx="12317195" cy="106107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IMAGES: </a:t>
            </a:r>
            <a:r>
              <a:rPr lang="en-US" sz="1400" dirty="0" smtClean="0">
                <a:solidFill>
                  <a:schemeClr val="tx1"/>
                </a:solidFill>
              </a:rPr>
              <a:t>Research images from your chosen Photographer.  As you research, </a:t>
            </a:r>
            <a:r>
              <a:rPr lang="en-US" sz="1400" b="1" dirty="0">
                <a:solidFill>
                  <a:schemeClr val="tx1"/>
                </a:solidFill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</a:rPr>
              <a:t>ave each image </a:t>
            </a:r>
            <a:r>
              <a:rPr lang="en-US" sz="1400" dirty="0" smtClean="0">
                <a:solidFill>
                  <a:schemeClr val="tx1"/>
                </a:solidFill>
              </a:rPr>
              <a:t>inside a new folder in your area.  </a:t>
            </a:r>
            <a:r>
              <a:rPr lang="en-US" sz="1400" b="1" dirty="0" smtClean="0">
                <a:solidFill>
                  <a:schemeClr val="tx1"/>
                </a:solidFill>
              </a:rPr>
              <a:t>When saving, save the ‘Photographers Name’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</a:rPr>
              <a:t>‘The Title of the Photograph’ </a:t>
            </a:r>
            <a:r>
              <a:rPr lang="en-US" sz="1400" dirty="0" smtClean="0">
                <a:solidFill>
                  <a:schemeClr val="tx1"/>
                </a:solidFill>
              </a:rPr>
              <a:t>for each image, for example if the</a:t>
            </a:r>
            <a:r>
              <a:rPr lang="en-GB" sz="1400" dirty="0" smtClean="0">
                <a:solidFill>
                  <a:schemeClr val="tx1"/>
                </a:solidFill>
              </a:rPr>
              <a:t> Photographer’s name is ‘Rankin’ &amp; the title is ‘Goldie’ then save as </a:t>
            </a:r>
            <a:r>
              <a:rPr lang="en-GB" sz="1400" b="1" dirty="0" smtClean="0">
                <a:solidFill>
                  <a:schemeClr val="tx1"/>
                </a:solidFill>
              </a:rPr>
              <a:t>‘RankinGoldie.jpeg</a:t>
            </a:r>
            <a:r>
              <a:rPr lang="en-GB" sz="1400" dirty="0" smtClean="0">
                <a:solidFill>
                  <a:schemeClr val="tx1"/>
                </a:solidFill>
              </a:rPr>
              <a:t>.’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INFORMATION</a:t>
            </a:r>
            <a:r>
              <a:rPr lang="en-US" sz="1400" b="1" dirty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Find out about your </a:t>
            </a:r>
            <a:r>
              <a:rPr lang="en-US" sz="1400" dirty="0" smtClean="0">
                <a:solidFill>
                  <a:schemeClr val="tx1"/>
                </a:solidFill>
              </a:rPr>
              <a:t>Photographer, </a:t>
            </a:r>
            <a:r>
              <a:rPr lang="en-US" sz="1400" b="1" dirty="0" smtClean="0">
                <a:solidFill>
                  <a:schemeClr val="tx1"/>
                </a:solidFill>
              </a:rPr>
              <a:t>READ</a:t>
            </a:r>
            <a:r>
              <a:rPr lang="en-US" sz="1400" dirty="0" smtClean="0">
                <a:solidFill>
                  <a:schemeClr val="tx1"/>
                </a:solidFill>
              </a:rPr>
              <a:t> and </a:t>
            </a:r>
            <a:r>
              <a:rPr lang="en-US" sz="1400" b="1" dirty="0" smtClean="0">
                <a:solidFill>
                  <a:schemeClr val="tx1"/>
                </a:solidFill>
              </a:rPr>
              <a:t>make notes</a:t>
            </a:r>
            <a:r>
              <a:rPr lang="en-US" sz="1400" dirty="0" smtClean="0">
                <a:solidFill>
                  <a:schemeClr val="tx1"/>
                </a:solidFill>
              </a:rPr>
              <a:t>.  </a:t>
            </a:r>
            <a:r>
              <a:rPr lang="en-US" sz="1400" dirty="0">
                <a:solidFill>
                  <a:schemeClr val="tx1"/>
                </a:solidFill>
              </a:rPr>
              <a:t>Type their name into </a:t>
            </a:r>
            <a:r>
              <a:rPr lang="en-US" sz="1400" b="1" dirty="0">
                <a:solidFill>
                  <a:schemeClr val="tx1"/>
                </a:solidFill>
              </a:rPr>
              <a:t>Google or </a:t>
            </a:r>
            <a:r>
              <a:rPr lang="en-US" sz="1400" b="1" dirty="0" smtClean="0">
                <a:solidFill>
                  <a:schemeClr val="tx1"/>
                </a:solidFill>
              </a:rPr>
              <a:t>YouTube</a:t>
            </a:r>
            <a:r>
              <a:rPr lang="en-US" sz="1400" dirty="0" smtClean="0">
                <a:solidFill>
                  <a:schemeClr val="tx1"/>
                </a:solidFill>
              </a:rPr>
              <a:t>.  Many Photographers have their own </a:t>
            </a:r>
            <a:r>
              <a:rPr lang="en-US" sz="1400" b="1" dirty="0" smtClean="0">
                <a:solidFill>
                  <a:schemeClr val="tx1"/>
                </a:solidFill>
              </a:rPr>
              <a:t>Website, </a:t>
            </a:r>
            <a:r>
              <a:rPr lang="en-US" sz="1400" b="1" dirty="0">
                <a:solidFill>
                  <a:schemeClr val="tx1"/>
                </a:solidFill>
              </a:rPr>
              <a:t>Blog </a:t>
            </a:r>
            <a:r>
              <a:rPr lang="en-US" sz="1400" b="1" dirty="0" smtClean="0">
                <a:solidFill>
                  <a:schemeClr val="tx1"/>
                </a:solidFill>
              </a:rPr>
              <a:t>, Vlog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and YouTube </a:t>
            </a:r>
            <a:r>
              <a:rPr lang="en-US" sz="1400" dirty="0" smtClean="0">
                <a:solidFill>
                  <a:schemeClr val="tx1"/>
                </a:solidFill>
              </a:rPr>
              <a:t>presence.  This research will </a:t>
            </a:r>
            <a:r>
              <a:rPr lang="en-US" sz="1400" dirty="0">
                <a:solidFill>
                  <a:schemeClr val="tx1"/>
                </a:solidFill>
              </a:rPr>
              <a:t>help you understand their </a:t>
            </a:r>
            <a:r>
              <a:rPr lang="en-US" sz="1400" dirty="0" smtClean="0">
                <a:solidFill>
                  <a:schemeClr val="tx1"/>
                </a:solidFill>
              </a:rPr>
              <a:t>images and will make analysis easier.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316" y="-86695"/>
            <a:ext cx="2304324" cy="769441"/>
            <a:chOff x="172815" y="-54407"/>
            <a:chExt cx="2304324" cy="769441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172815" y="93748"/>
              <a:ext cx="23043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Research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5805" y="143121"/>
              <a:ext cx="444400" cy="3743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005" y="-54407"/>
              <a:ext cx="470000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12700">
                    <a:solidFill>
                      <a:schemeClr val="accent5"/>
                    </a:solidFill>
                    <a:prstDash val="solid"/>
                  </a:ln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9491" y="1435561"/>
            <a:ext cx="2878426" cy="554785"/>
            <a:chOff x="243005" y="-54407"/>
            <a:chExt cx="2878426" cy="769441"/>
          </a:xfrm>
          <a:solidFill>
            <a:schemeClr val="bg1"/>
          </a:solidFill>
        </p:grpSpPr>
        <p:sp>
          <p:nvSpPr>
            <p:cNvPr id="10" name="Rectangle 9"/>
            <p:cNvSpPr/>
            <p:nvPr/>
          </p:nvSpPr>
          <p:spPr>
            <a:xfrm>
              <a:off x="338105" y="113032"/>
              <a:ext cx="2783326" cy="5809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Analyse (SEMI)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5805" y="143121"/>
              <a:ext cx="444400" cy="3743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005" y="-54407"/>
              <a:ext cx="470000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12700">
                    <a:solidFill>
                      <a:schemeClr val="accent5"/>
                    </a:solidFill>
                    <a:prstDash val="solid"/>
                  </a:ln>
                </a:rPr>
                <a:t>2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55369" y="2087604"/>
            <a:ext cx="3998267" cy="2183107"/>
          </a:xfrm>
          <a:prstGeom prst="roundRect">
            <a:avLst>
              <a:gd name="adj" fmla="val 45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(SUBJECT) Describe what you can see in the photograph and explore the image’s genre.</a:t>
            </a:r>
          </a:p>
          <a:p>
            <a:pPr marL="285750" indent="-285750" algn="ctr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Photographer</a:t>
            </a:r>
            <a:r>
              <a:rPr lang="en-US" sz="1400" dirty="0">
                <a:solidFill>
                  <a:schemeClr val="tx1"/>
                </a:solidFill>
              </a:rPr>
              <a:t> of this image is </a:t>
            </a:r>
            <a:r>
              <a:rPr lang="en-US" sz="1400" dirty="0" smtClean="0">
                <a:solidFill>
                  <a:schemeClr val="tx1"/>
                </a:solidFill>
              </a:rPr>
              <a:t>called…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itle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of this Photograph is … (give the </a:t>
            </a:r>
            <a:r>
              <a:rPr lang="en-US" sz="1400" dirty="0" smtClean="0">
                <a:solidFill>
                  <a:schemeClr val="tx1"/>
                </a:solidFill>
              </a:rPr>
              <a:t>image’s </a:t>
            </a:r>
            <a:r>
              <a:rPr lang="en-US" sz="1400" dirty="0">
                <a:solidFill>
                  <a:schemeClr val="tx1"/>
                </a:solidFill>
              </a:rPr>
              <a:t>title &amp;</a:t>
            </a:r>
            <a:r>
              <a:rPr lang="en-US" sz="1400" dirty="0" smtClean="0">
                <a:solidFill>
                  <a:schemeClr val="tx1"/>
                </a:solidFill>
              </a:rPr>
              <a:t> date when </a:t>
            </a:r>
            <a:r>
              <a:rPr lang="en-US" sz="1400" dirty="0">
                <a:solidFill>
                  <a:schemeClr val="tx1"/>
                </a:solidFill>
              </a:rPr>
              <a:t>it was created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</a:rPr>
              <a:t>The </a:t>
            </a:r>
            <a:r>
              <a:rPr lang="en-GB" sz="1400" b="1" dirty="0">
                <a:solidFill>
                  <a:schemeClr val="tx1"/>
                </a:solidFill>
              </a:rPr>
              <a:t>genre</a:t>
            </a:r>
            <a:r>
              <a:rPr lang="en-GB" sz="1400" dirty="0">
                <a:solidFill>
                  <a:schemeClr val="tx1"/>
                </a:solidFill>
              </a:rPr>
              <a:t> of this photograph is </a:t>
            </a:r>
            <a:r>
              <a:rPr lang="en-GB" sz="1400" dirty="0" smtClean="0">
                <a:solidFill>
                  <a:schemeClr val="tx1"/>
                </a:solidFill>
              </a:rPr>
              <a:t>… (</a:t>
            </a:r>
            <a:r>
              <a:rPr lang="en-GB" sz="1400" dirty="0">
                <a:solidFill>
                  <a:schemeClr val="tx1"/>
                </a:solidFill>
              </a:rPr>
              <a:t>still life/ portraiture/ landscape etc.)</a:t>
            </a:r>
          </a:p>
          <a:p>
            <a:pPr marL="285750" indent="-285750" algn="ctr"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b="1" dirty="0">
                <a:solidFill>
                  <a:schemeClr val="tx1"/>
                </a:solidFill>
              </a:rPr>
              <a:t>props</a:t>
            </a:r>
            <a:r>
              <a:rPr lang="en-GB" sz="1400" dirty="0">
                <a:solidFill>
                  <a:schemeClr val="tx1"/>
                </a:solidFill>
              </a:rPr>
              <a:t> I can see in this picture are </a:t>
            </a:r>
            <a:r>
              <a:rPr lang="en-GB" sz="1400" dirty="0" smtClean="0">
                <a:solidFill>
                  <a:schemeClr val="tx1"/>
                </a:solidFill>
              </a:rPr>
              <a:t>… (</a:t>
            </a:r>
            <a:r>
              <a:rPr lang="en-GB" sz="1400" dirty="0">
                <a:solidFill>
                  <a:schemeClr val="tx1"/>
                </a:solidFill>
              </a:rPr>
              <a:t>state the objects you see.)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506" y="4377180"/>
            <a:ext cx="3998268" cy="4945633"/>
          </a:xfrm>
          <a:prstGeom prst="roundRect">
            <a:avLst>
              <a:gd name="adj" fmla="val 45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6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(ELEMENTS) Explain how the elements of photograph are composed</a:t>
            </a:r>
            <a:r>
              <a:rPr lang="en-GB" sz="1600" b="1" dirty="0" smtClean="0">
                <a:solidFill>
                  <a:schemeClr val="tx1"/>
                </a:solidFill>
              </a:rPr>
              <a:t>.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dirty="0">
                <a:solidFill>
                  <a:schemeClr val="tx1"/>
                </a:solidFill>
              </a:rPr>
              <a:t>The </a:t>
            </a:r>
            <a:r>
              <a:rPr lang="en-GB" sz="1400" b="1" dirty="0">
                <a:solidFill>
                  <a:schemeClr val="tx1"/>
                </a:solidFill>
              </a:rPr>
              <a:t>composition </a:t>
            </a:r>
            <a:r>
              <a:rPr lang="en-GB" sz="1400" dirty="0">
                <a:solidFill>
                  <a:schemeClr val="tx1"/>
                </a:solidFill>
              </a:rPr>
              <a:t>of the photo shows </a:t>
            </a:r>
            <a:r>
              <a:rPr lang="en-GB" sz="1400" dirty="0" smtClean="0">
                <a:solidFill>
                  <a:schemeClr val="tx1"/>
                </a:solidFill>
              </a:rPr>
              <a:t>… </a:t>
            </a:r>
            <a:r>
              <a:rPr lang="en-GB" sz="1400" dirty="0">
                <a:solidFill>
                  <a:schemeClr val="tx1"/>
                </a:solidFill>
              </a:rPr>
              <a:t>(state the objects and </a:t>
            </a:r>
            <a:r>
              <a:rPr lang="en-GB" sz="1400" dirty="0" smtClean="0">
                <a:solidFill>
                  <a:schemeClr val="tx1"/>
                </a:solidFill>
              </a:rPr>
              <a:t>say where </a:t>
            </a:r>
            <a:r>
              <a:rPr lang="en-GB" sz="1400" dirty="0">
                <a:solidFill>
                  <a:schemeClr val="tx1"/>
                </a:solidFill>
              </a:rPr>
              <a:t>the objects are placed, foreground, middle ground, background, left, right or central</a:t>
            </a:r>
            <a:r>
              <a:rPr lang="en-GB" sz="1400" dirty="0" smtClean="0">
                <a:solidFill>
                  <a:schemeClr val="tx1"/>
                </a:solidFill>
              </a:rPr>
              <a:t>) – Has the ‘rule of thirds’ been used?</a:t>
            </a:r>
            <a:endParaRPr lang="en-GB" sz="1400" dirty="0">
              <a:solidFill>
                <a:schemeClr val="tx1"/>
              </a:solidFill>
            </a:endParaRPr>
          </a:p>
          <a:p>
            <a:pPr algn="just"/>
            <a:endParaRPr lang="en-GB" sz="300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viewer’s eye is </a:t>
            </a:r>
            <a:r>
              <a:rPr lang="en-GB" sz="1400" b="1" dirty="0">
                <a:solidFill>
                  <a:schemeClr val="tx1"/>
                </a:solidFill>
              </a:rPr>
              <a:t>lead </a:t>
            </a:r>
            <a:r>
              <a:rPr lang="en-GB" sz="1400" dirty="0">
                <a:solidFill>
                  <a:schemeClr val="tx1"/>
                </a:solidFill>
              </a:rPr>
              <a:t>around the photo because of the composition </a:t>
            </a:r>
            <a:r>
              <a:rPr lang="en-GB" sz="1400" dirty="0" smtClean="0">
                <a:solidFill>
                  <a:schemeClr val="tx1"/>
                </a:solidFill>
              </a:rPr>
              <a:t>&amp; perspective (photographer’s name</a:t>
            </a:r>
            <a:r>
              <a:rPr lang="en-GB" sz="1400" dirty="0">
                <a:solidFill>
                  <a:schemeClr val="tx1"/>
                </a:solidFill>
              </a:rPr>
              <a:t>) has </a:t>
            </a:r>
            <a:r>
              <a:rPr lang="en-GB" sz="1400" dirty="0" smtClean="0">
                <a:solidFill>
                  <a:schemeClr val="tx1"/>
                </a:solidFill>
              </a:rPr>
              <a:t>used.  </a:t>
            </a:r>
          </a:p>
          <a:p>
            <a:pPr algn="just"/>
            <a:endParaRPr lang="en-GB" sz="200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b="1" dirty="0">
                <a:solidFill>
                  <a:schemeClr val="tx1"/>
                </a:solidFill>
              </a:rPr>
              <a:t>perspective </a:t>
            </a:r>
            <a:r>
              <a:rPr lang="en-GB" sz="1400" dirty="0" smtClean="0">
                <a:solidFill>
                  <a:schemeClr val="tx1"/>
                </a:solidFill>
              </a:rPr>
              <a:t>that (name </a:t>
            </a:r>
            <a:r>
              <a:rPr lang="en-GB" sz="1400" dirty="0">
                <a:solidFill>
                  <a:schemeClr val="tx1"/>
                </a:solidFill>
              </a:rPr>
              <a:t>of photographer) has taken the photo from </a:t>
            </a:r>
            <a:r>
              <a:rPr lang="en-GB" sz="1400" dirty="0" smtClean="0">
                <a:solidFill>
                  <a:schemeClr val="tx1"/>
                </a:solidFill>
              </a:rPr>
              <a:t>is.. </a:t>
            </a:r>
            <a:r>
              <a:rPr lang="en-GB" sz="1400" dirty="0">
                <a:solidFill>
                  <a:schemeClr val="tx1"/>
                </a:solidFill>
              </a:rPr>
              <a:t>(above, below, at eye level, birds eye view</a:t>
            </a:r>
            <a:r>
              <a:rPr lang="en-GB" sz="1400" dirty="0" smtClean="0">
                <a:solidFill>
                  <a:schemeClr val="tx1"/>
                </a:solidFill>
              </a:rPr>
              <a:t>.)  This </a:t>
            </a:r>
            <a:r>
              <a:rPr lang="en-GB" sz="1400" b="1" dirty="0" smtClean="0">
                <a:solidFill>
                  <a:schemeClr val="tx1"/>
                </a:solidFill>
              </a:rPr>
              <a:t>perspective</a:t>
            </a:r>
            <a:r>
              <a:rPr lang="en-GB" sz="1400" dirty="0" smtClean="0">
                <a:solidFill>
                  <a:schemeClr val="tx1"/>
                </a:solidFill>
              </a:rPr>
              <a:t> is </a:t>
            </a:r>
            <a:r>
              <a:rPr lang="en-GB" sz="1400" dirty="0">
                <a:solidFill>
                  <a:schemeClr val="tx1"/>
                </a:solidFill>
              </a:rPr>
              <a:t>effective because </a:t>
            </a:r>
            <a:r>
              <a:rPr lang="en-GB" sz="1400" dirty="0" smtClean="0">
                <a:solidFill>
                  <a:schemeClr val="tx1"/>
                </a:solidFill>
              </a:rPr>
              <a:t>…(</a:t>
            </a:r>
            <a:r>
              <a:rPr lang="en-GB" sz="1400" dirty="0">
                <a:solidFill>
                  <a:schemeClr val="tx1"/>
                </a:solidFill>
              </a:rPr>
              <a:t>say what effect the perspective has </a:t>
            </a:r>
            <a:r>
              <a:rPr lang="en-GB" sz="1400" dirty="0" smtClean="0">
                <a:solidFill>
                  <a:schemeClr val="tx1"/>
                </a:solidFill>
              </a:rPr>
              <a:t>on the photo).</a:t>
            </a:r>
          </a:p>
          <a:p>
            <a:pPr algn="just"/>
            <a:endParaRPr lang="en-GB" sz="300" dirty="0">
              <a:solidFill>
                <a:schemeClr val="tx1"/>
              </a:solidFill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b="1" dirty="0" smtClean="0">
                <a:solidFill>
                  <a:schemeClr val="tx1"/>
                </a:solidFill>
              </a:rPr>
              <a:t>Photographer</a:t>
            </a:r>
            <a:r>
              <a:rPr lang="en-GB" sz="1400" dirty="0" smtClean="0">
                <a:solidFill>
                  <a:schemeClr val="tx1"/>
                </a:solidFill>
              </a:rPr>
              <a:t> employs a range of </a:t>
            </a:r>
            <a:r>
              <a:rPr lang="en-GB" sz="1400" b="1" dirty="0" smtClean="0">
                <a:solidFill>
                  <a:schemeClr val="tx1"/>
                </a:solidFill>
              </a:rPr>
              <a:t>visual elements </a:t>
            </a:r>
            <a:r>
              <a:rPr lang="en-GB" sz="1400" dirty="0" smtClean="0">
                <a:solidFill>
                  <a:schemeClr val="tx1"/>
                </a:solidFill>
              </a:rPr>
              <a:t>in his/her work.  The most striking </a:t>
            </a:r>
            <a:r>
              <a:rPr lang="en-GB" sz="1400" b="1" dirty="0" smtClean="0">
                <a:solidFill>
                  <a:schemeClr val="tx1"/>
                </a:solidFill>
              </a:rPr>
              <a:t>elements</a:t>
            </a:r>
            <a:r>
              <a:rPr lang="en-GB" sz="1400" dirty="0" smtClean="0">
                <a:solidFill>
                  <a:schemeClr val="tx1"/>
                </a:solidFill>
              </a:rPr>
              <a:t> are …(identify the most obvious elements used in the work </a:t>
            </a:r>
            <a:r>
              <a:rPr lang="en-GB" sz="1400" dirty="0">
                <a:solidFill>
                  <a:schemeClr val="tx1"/>
                </a:solidFill>
              </a:rPr>
              <a:t>from </a:t>
            </a:r>
            <a:r>
              <a:rPr lang="en-GB" sz="1400" b="1" dirty="0">
                <a:solidFill>
                  <a:schemeClr val="tx1"/>
                </a:solidFill>
              </a:rPr>
              <a:t>Line, Shape, Form, Texture, Pattern, Colour (+tone) and </a:t>
            </a:r>
            <a:r>
              <a:rPr lang="en-GB" sz="1400" b="1" dirty="0" smtClean="0">
                <a:solidFill>
                  <a:schemeClr val="tx1"/>
                </a:solidFill>
              </a:rPr>
              <a:t>Space)…</a:t>
            </a:r>
          </a:p>
          <a:p>
            <a:pPr algn="ctr"/>
            <a:r>
              <a:rPr lang="en-GB" sz="1600" b="1" u="sng" dirty="0" smtClean="0">
                <a:solidFill>
                  <a:schemeClr val="tx1"/>
                </a:solidFill>
              </a:rPr>
              <a:t>GO ON TO EXPLAIN HOW EACH IDENTIFIED ELEMENT IS USED IN THE PHOTOGRAPH.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81137" y="2010581"/>
            <a:ext cx="7978570" cy="3809679"/>
          </a:xfrm>
          <a:prstGeom prst="roundRect">
            <a:avLst>
              <a:gd name="adj" fmla="val 45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MEDIA) </a:t>
            </a:r>
            <a:r>
              <a:rPr lang="en-GB" sz="1600" b="1" dirty="0" smtClean="0">
                <a:solidFill>
                  <a:schemeClr val="tx1"/>
                </a:solidFill>
              </a:rPr>
              <a:t>What </a:t>
            </a:r>
            <a:r>
              <a:rPr lang="en-GB" sz="1600" b="1" dirty="0">
                <a:solidFill>
                  <a:schemeClr val="tx1"/>
                </a:solidFill>
              </a:rPr>
              <a:t>techniques </a:t>
            </a:r>
            <a:r>
              <a:rPr lang="en-GB" sz="1600" b="1" dirty="0" smtClean="0">
                <a:solidFill>
                  <a:schemeClr val="tx1"/>
                </a:solidFill>
              </a:rPr>
              <a:t>were used </a:t>
            </a:r>
            <a:r>
              <a:rPr lang="en-GB" sz="1600" b="1" dirty="0">
                <a:solidFill>
                  <a:schemeClr val="tx1"/>
                </a:solidFill>
              </a:rPr>
              <a:t>to make </a:t>
            </a:r>
            <a:r>
              <a:rPr lang="en-GB" sz="1600" b="1" dirty="0" smtClean="0">
                <a:solidFill>
                  <a:schemeClr val="tx1"/>
                </a:solidFill>
              </a:rPr>
              <a:t>this Photograph?  How was the image taken and what with?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schemeClr val="tx1"/>
                </a:solidFill>
              </a:rPr>
              <a:t>The photo has been taken from a </a:t>
            </a:r>
            <a:r>
              <a:rPr lang="en-GB" sz="1400" b="1" dirty="0">
                <a:solidFill>
                  <a:schemeClr val="tx1"/>
                </a:solidFill>
              </a:rPr>
              <a:t>short/long distance </a:t>
            </a:r>
            <a:r>
              <a:rPr lang="en-GB" sz="1400" dirty="0" smtClean="0">
                <a:solidFill>
                  <a:schemeClr val="tx1"/>
                </a:solidFill>
              </a:rPr>
              <a:t>so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…(describe </a:t>
            </a:r>
            <a:r>
              <a:rPr lang="en-GB" sz="1400" dirty="0">
                <a:solidFill>
                  <a:schemeClr val="tx1"/>
                </a:solidFill>
              </a:rPr>
              <a:t>how and what has been </a:t>
            </a:r>
            <a:r>
              <a:rPr lang="en-GB" sz="1400" b="1" dirty="0">
                <a:solidFill>
                  <a:schemeClr val="tx1"/>
                </a:solidFill>
              </a:rPr>
              <a:t>cropped</a:t>
            </a:r>
            <a:r>
              <a:rPr lang="en-GB" sz="1400" dirty="0">
                <a:solidFill>
                  <a:schemeClr val="tx1"/>
                </a:solidFill>
              </a:rPr>
              <a:t> out </a:t>
            </a:r>
            <a:r>
              <a:rPr lang="en-GB" sz="1400" dirty="0" smtClean="0">
                <a:solidFill>
                  <a:schemeClr val="tx1"/>
                </a:solidFill>
              </a:rPr>
              <a:t>if applicable and what remains in the main field of view).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This </a:t>
            </a:r>
            <a:r>
              <a:rPr lang="en-GB" sz="1400" dirty="0">
                <a:solidFill>
                  <a:schemeClr val="tx1"/>
                </a:solidFill>
              </a:rPr>
              <a:t>is so the </a:t>
            </a:r>
            <a:r>
              <a:rPr lang="en-GB" sz="1400" dirty="0" smtClean="0">
                <a:solidFill>
                  <a:schemeClr val="tx1"/>
                </a:solidFill>
              </a:rPr>
              <a:t>… </a:t>
            </a:r>
            <a:r>
              <a:rPr lang="en-GB" sz="1400" dirty="0">
                <a:solidFill>
                  <a:schemeClr val="tx1"/>
                </a:solidFill>
              </a:rPr>
              <a:t>is the main </a:t>
            </a:r>
            <a:r>
              <a:rPr lang="en-GB" sz="1400" b="1" dirty="0">
                <a:solidFill>
                  <a:schemeClr val="tx1"/>
                </a:solidFill>
              </a:rPr>
              <a:t>focal point </a:t>
            </a:r>
            <a:r>
              <a:rPr lang="en-GB" sz="1400" dirty="0">
                <a:solidFill>
                  <a:schemeClr val="tx1"/>
                </a:solidFill>
              </a:rPr>
              <a:t>of the image.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The …(</a:t>
            </a:r>
            <a:r>
              <a:rPr lang="en-GB" sz="1400" dirty="0">
                <a:solidFill>
                  <a:schemeClr val="tx1"/>
                </a:solidFill>
              </a:rPr>
              <a:t>type of objects) have been placed in </a:t>
            </a:r>
            <a:r>
              <a:rPr lang="en-GB" sz="1400" dirty="0" smtClean="0">
                <a:solidFill>
                  <a:schemeClr val="tx1"/>
                </a:solidFill>
              </a:rPr>
              <a:t>the…(</a:t>
            </a:r>
            <a:r>
              <a:rPr lang="en-GB" sz="1400" b="1" dirty="0">
                <a:solidFill>
                  <a:schemeClr val="tx1"/>
                </a:solidFill>
              </a:rPr>
              <a:t>foreground/middle ground/ </a:t>
            </a:r>
            <a:r>
              <a:rPr lang="en-GB" sz="1400" b="1" dirty="0" smtClean="0">
                <a:solidFill>
                  <a:schemeClr val="tx1"/>
                </a:solidFill>
              </a:rPr>
              <a:t>background.</a:t>
            </a:r>
            <a:r>
              <a:rPr lang="en-GB" sz="1400" dirty="0" smtClean="0">
                <a:solidFill>
                  <a:schemeClr val="tx1"/>
                </a:solidFill>
              </a:rPr>
              <a:t>) </a:t>
            </a:r>
            <a:r>
              <a:rPr lang="en-GB" sz="1400" dirty="0">
                <a:solidFill>
                  <a:schemeClr val="tx1"/>
                </a:solidFill>
              </a:rPr>
              <a:t>By </a:t>
            </a:r>
            <a:r>
              <a:rPr lang="en-GB" sz="1400" dirty="0" smtClean="0">
                <a:solidFill>
                  <a:schemeClr val="tx1"/>
                </a:solidFill>
              </a:rPr>
              <a:t>doing this </a:t>
            </a:r>
            <a:r>
              <a:rPr lang="en-GB" sz="1400" dirty="0">
                <a:solidFill>
                  <a:schemeClr val="tx1"/>
                </a:solidFill>
              </a:rPr>
              <a:t>the viewer’s eyes are </a:t>
            </a:r>
            <a:r>
              <a:rPr lang="en-GB" sz="1400" b="1" dirty="0" smtClean="0">
                <a:solidFill>
                  <a:schemeClr val="tx1"/>
                </a:solidFill>
              </a:rPr>
              <a:t>lead</a:t>
            </a:r>
            <a:r>
              <a:rPr lang="en-GB" sz="1400" dirty="0" smtClean="0">
                <a:solidFill>
                  <a:schemeClr val="tx1"/>
                </a:solidFill>
              </a:rPr>
              <a:t>…(</a:t>
            </a:r>
            <a:r>
              <a:rPr lang="en-GB" sz="1400" dirty="0">
                <a:solidFill>
                  <a:schemeClr val="tx1"/>
                </a:solidFill>
              </a:rPr>
              <a:t>describe how the </a:t>
            </a:r>
            <a:r>
              <a:rPr lang="en-GB" sz="1400" dirty="0" smtClean="0">
                <a:solidFill>
                  <a:schemeClr val="tx1"/>
                </a:solidFill>
              </a:rPr>
              <a:t>different grounds </a:t>
            </a:r>
            <a:r>
              <a:rPr lang="en-GB" sz="1400" b="1" dirty="0" smtClean="0">
                <a:solidFill>
                  <a:schemeClr val="tx1"/>
                </a:solidFill>
              </a:rPr>
              <a:t>(fore/mid/back) </a:t>
            </a:r>
            <a:r>
              <a:rPr lang="en-GB" sz="1400" dirty="0">
                <a:solidFill>
                  <a:schemeClr val="tx1"/>
                </a:solidFill>
              </a:rPr>
              <a:t>create different focal points and leading lines</a:t>
            </a:r>
            <a:r>
              <a:rPr lang="en-GB" sz="1400" dirty="0" smtClean="0">
                <a:solidFill>
                  <a:schemeClr val="tx1"/>
                </a:solidFill>
              </a:rPr>
              <a:t>).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photo has been </a:t>
            </a:r>
            <a:r>
              <a:rPr lang="en-GB" sz="1400" dirty="0" smtClean="0">
                <a:solidFill>
                  <a:schemeClr val="tx1"/>
                </a:solidFill>
              </a:rPr>
              <a:t>taken…(</a:t>
            </a:r>
            <a:r>
              <a:rPr lang="en-GB" sz="1400" b="1" dirty="0" smtClean="0">
                <a:solidFill>
                  <a:schemeClr val="tx1"/>
                </a:solidFill>
              </a:rPr>
              <a:t>using a studio</a:t>
            </a:r>
            <a:r>
              <a:rPr lang="en-GB" sz="1400" b="1" dirty="0">
                <a:solidFill>
                  <a:schemeClr val="tx1"/>
                </a:solidFill>
              </a:rPr>
              <a:t>, outside, on a table etc</a:t>
            </a:r>
            <a:r>
              <a:rPr lang="en-GB" sz="1400" b="1" dirty="0" smtClean="0">
                <a:solidFill>
                  <a:schemeClr val="tx1"/>
                </a:solidFill>
              </a:rPr>
              <a:t>.) </a:t>
            </a:r>
            <a:r>
              <a:rPr lang="en-GB" sz="1400" dirty="0" smtClean="0">
                <a:solidFill>
                  <a:schemeClr val="tx1"/>
                </a:solidFill>
              </a:rPr>
              <a:t>using...(</a:t>
            </a:r>
            <a:r>
              <a:rPr lang="en-GB" sz="1400" b="1" dirty="0">
                <a:solidFill>
                  <a:schemeClr val="tx1"/>
                </a:solidFill>
              </a:rPr>
              <a:t>natural sunlight,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b="1" dirty="0">
                <a:solidFill>
                  <a:schemeClr val="tx1"/>
                </a:solidFill>
              </a:rPr>
              <a:t>lamps, artificial light, soft box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etc.).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b="1" dirty="0">
                <a:solidFill>
                  <a:schemeClr val="tx1"/>
                </a:solidFill>
              </a:rPr>
              <a:t>light </a:t>
            </a:r>
            <a:r>
              <a:rPr lang="en-GB" sz="1400" b="1" dirty="0" smtClean="0">
                <a:solidFill>
                  <a:schemeClr val="tx1"/>
                </a:solidFill>
              </a:rPr>
              <a:t>source </a:t>
            </a:r>
            <a:r>
              <a:rPr lang="en-GB" sz="1400" dirty="0" smtClean="0">
                <a:solidFill>
                  <a:schemeClr val="tx1"/>
                </a:solidFill>
              </a:rPr>
              <a:t>is </a:t>
            </a:r>
            <a:r>
              <a:rPr lang="en-GB" sz="1400" dirty="0">
                <a:solidFill>
                  <a:schemeClr val="tx1"/>
                </a:solidFill>
              </a:rPr>
              <a:t>placed </a:t>
            </a:r>
            <a:r>
              <a:rPr lang="en-GB" sz="1400" dirty="0" smtClean="0">
                <a:solidFill>
                  <a:schemeClr val="tx1"/>
                </a:solidFill>
              </a:rPr>
              <a:t>… </a:t>
            </a:r>
            <a:r>
              <a:rPr lang="en-GB" sz="1400" dirty="0">
                <a:solidFill>
                  <a:schemeClr val="tx1"/>
                </a:solidFill>
              </a:rPr>
              <a:t>(on the left/right/above/below) which </a:t>
            </a:r>
            <a:r>
              <a:rPr lang="en-GB" sz="1400" dirty="0" smtClean="0">
                <a:solidFill>
                  <a:schemeClr val="tx1"/>
                </a:solidFill>
              </a:rPr>
              <a:t>is... </a:t>
            </a:r>
            <a:r>
              <a:rPr lang="en-GB" sz="1400" dirty="0">
                <a:solidFill>
                  <a:schemeClr val="tx1"/>
                </a:solidFill>
              </a:rPr>
              <a:t>(describe what the light is </a:t>
            </a:r>
            <a:r>
              <a:rPr lang="en-GB" sz="1400" dirty="0" smtClean="0">
                <a:solidFill>
                  <a:schemeClr val="tx1"/>
                </a:solidFill>
              </a:rPr>
              <a:t>doing… is it</a:t>
            </a:r>
            <a:r>
              <a:rPr lang="en-GB" sz="1400" b="1" dirty="0" smtClean="0">
                <a:solidFill>
                  <a:schemeClr val="tx1"/>
                </a:solidFill>
              </a:rPr>
              <a:t> highlighting</a:t>
            </a:r>
            <a:r>
              <a:rPr lang="en-GB" sz="1400" b="1" dirty="0">
                <a:solidFill>
                  <a:schemeClr val="tx1"/>
                </a:solidFill>
              </a:rPr>
              <a:t>,</a:t>
            </a:r>
            <a:r>
              <a:rPr lang="en-GB" sz="1400" b="1" dirty="0" smtClean="0">
                <a:solidFill>
                  <a:schemeClr val="tx1"/>
                </a:solidFill>
              </a:rPr>
              <a:t> reflecting or creating shadow</a:t>
            </a:r>
            <a:r>
              <a:rPr lang="en-GB" sz="1400" dirty="0" smtClean="0">
                <a:solidFill>
                  <a:schemeClr val="tx1"/>
                </a:solidFill>
              </a:rPr>
              <a:t>).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This creates an </a:t>
            </a:r>
            <a:r>
              <a:rPr lang="en-GB" sz="1400" b="1" dirty="0" smtClean="0">
                <a:solidFill>
                  <a:schemeClr val="tx1"/>
                </a:solidFill>
              </a:rPr>
              <a:t>atmosphere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because of </a:t>
            </a:r>
            <a:r>
              <a:rPr lang="en-GB" sz="1400" dirty="0" smtClean="0">
                <a:solidFill>
                  <a:schemeClr val="tx1"/>
                </a:solidFill>
              </a:rPr>
              <a:t>… </a:t>
            </a:r>
            <a:r>
              <a:rPr lang="en-GB" sz="1400" dirty="0">
                <a:solidFill>
                  <a:schemeClr val="tx1"/>
                </a:solidFill>
              </a:rPr>
              <a:t>(describe how the light effects the image </a:t>
            </a:r>
            <a:r>
              <a:rPr lang="en-GB" sz="1400" dirty="0" smtClean="0">
                <a:solidFill>
                  <a:schemeClr val="tx1"/>
                </a:solidFill>
              </a:rPr>
              <a:t>e.g. </a:t>
            </a:r>
            <a:r>
              <a:rPr lang="en-GB" sz="1400" b="1" dirty="0" smtClean="0">
                <a:solidFill>
                  <a:schemeClr val="tx1"/>
                </a:solidFill>
              </a:rPr>
              <a:t>shadows</a:t>
            </a:r>
            <a:r>
              <a:rPr lang="en-GB" sz="1400" b="1" dirty="0">
                <a:solidFill>
                  <a:schemeClr val="tx1"/>
                </a:solidFill>
              </a:rPr>
              <a:t>, reflections, </a:t>
            </a:r>
            <a:r>
              <a:rPr lang="en-GB" sz="1400" b="1" dirty="0" smtClean="0">
                <a:solidFill>
                  <a:schemeClr val="tx1"/>
                </a:solidFill>
              </a:rPr>
              <a:t>highlights, grey tones, contrast, ambiguity, clarity, focus, serenity, energy </a:t>
            </a:r>
            <a:r>
              <a:rPr lang="en-GB" sz="1400" b="1" dirty="0">
                <a:solidFill>
                  <a:schemeClr val="tx1"/>
                </a:solidFill>
              </a:rPr>
              <a:t>etc</a:t>
            </a:r>
            <a:r>
              <a:rPr lang="en-GB" sz="1400" b="1" dirty="0" smtClean="0">
                <a:solidFill>
                  <a:schemeClr val="tx1"/>
                </a:solidFill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To </a:t>
            </a:r>
            <a:r>
              <a:rPr lang="en-GB" sz="1400" b="1" dirty="0" smtClean="0">
                <a:solidFill>
                  <a:schemeClr val="tx1"/>
                </a:solidFill>
              </a:rPr>
              <a:t>emulate</a:t>
            </a:r>
            <a:r>
              <a:rPr lang="en-GB" sz="1400" dirty="0" smtClean="0">
                <a:solidFill>
                  <a:schemeClr val="tx1"/>
                </a:solidFill>
              </a:rPr>
              <a:t> this photograph myself, I would…(</a:t>
            </a:r>
            <a:r>
              <a:rPr lang="en-GB" sz="1400" b="1" dirty="0" smtClean="0">
                <a:solidFill>
                  <a:schemeClr val="tx1"/>
                </a:solidFill>
              </a:rPr>
              <a:t>explain what type of camera settings, equipment and shooting environment you might need with</a:t>
            </a:r>
            <a:r>
              <a:rPr lang="en-GB" sz="1400" dirty="0" smtClean="0">
                <a:solidFill>
                  <a:schemeClr val="tx1"/>
                </a:solidFill>
              </a:rPr>
              <a:t>).  Additionally I would also need to research … (what other areas of research would you need to look into to best </a:t>
            </a:r>
            <a:r>
              <a:rPr lang="en-GB" sz="1400" b="1" dirty="0" smtClean="0">
                <a:solidFill>
                  <a:schemeClr val="tx1"/>
                </a:solidFill>
              </a:rPr>
              <a:t>emulate</a:t>
            </a:r>
            <a:r>
              <a:rPr lang="en-GB" sz="1400" dirty="0" smtClean="0">
                <a:solidFill>
                  <a:schemeClr val="tx1"/>
                </a:solidFill>
              </a:rPr>
              <a:t> this photograph)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96275" y="5873184"/>
            <a:ext cx="7963432" cy="1647446"/>
          </a:xfrm>
          <a:prstGeom prst="roundRect">
            <a:avLst>
              <a:gd name="adj" fmla="val 45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INTENT) W</a:t>
            </a:r>
            <a:r>
              <a:rPr lang="en-US" sz="1600" b="1" dirty="0" smtClean="0">
                <a:solidFill>
                  <a:schemeClr val="tx1"/>
                </a:solidFill>
              </a:rPr>
              <a:t>hat was the Photographer </a:t>
            </a:r>
            <a:r>
              <a:rPr lang="en-US" sz="1600" b="1" dirty="0">
                <a:solidFill>
                  <a:schemeClr val="tx1"/>
                </a:solidFill>
              </a:rPr>
              <a:t>trying to </a:t>
            </a:r>
            <a:r>
              <a:rPr lang="en-US" sz="1600" b="1" dirty="0" smtClean="0">
                <a:solidFill>
                  <a:schemeClr val="tx1"/>
                </a:solidFill>
              </a:rPr>
              <a:t>‘say’ in the image?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I feel the photo coveys a message of … (what </a:t>
            </a:r>
            <a:r>
              <a:rPr lang="en-GB" sz="1400" b="1" dirty="0" smtClean="0">
                <a:solidFill>
                  <a:schemeClr val="tx1"/>
                </a:solidFill>
              </a:rPr>
              <a:t>message, mood or feeling </a:t>
            </a:r>
            <a:r>
              <a:rPr lang="en-GB" sz="1400" dirty="0" smtClean="0">
                <a:solidFill>
                  <a:schemeClr val="tx1"/>
                </a:solidFill>
              </a:rPr>
              <a:t>do you get from the image – calm, sombre, expressive, energetic)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It does this by… (describe how the image conveys meaning or mood – is it the </a:t>
            </a:r>
            <a:r>
              <a:rPr lang="en-GB" sz="1400" b="1" dirty="0">
                <a:solidFill>
                  <a:schemeClr val="tx1"/>
                </a:solidFill>
              </a:rPr>
              <a:t>Line, Shape, Form, </a:t>
            </a:r>
            <a:r>
              <a:rPr lang="en-GB" sz="1400" b="1" dirty="0" smtClean="0">
                <a:solidFill>
                  <a:schemeClr val="tx1"/>
                </a:solidFill>
              </a:rPr>
              <a:t>Texture, Pattern</a:t>
            </a:r>
            <a:r>
              <a:rPr lang="en-GB" sz="1400" b="1" dirty="0">
                <a:solidFill>
                  <a:schemeClr val="tx1"/>
                </a:solidFill>
              </a:rPr>
              <a:t>, Colour (+tone) and </a:t>
            </a:r>
            <a:r>
              <a:rPr lang="en-GB" sz="1400" b="1" dirty="0" smtClean="0">
                <a:solidFill>
                  <a:schemeClr val="tx1"/>
                </a:solidFill>
              </a:rPr>
              <a:t>Space / Composition / Shadows / Perspective etc</a:t>
            </a:r>
            <a:r>
              <a:rPr lang="en-GB" sz="1400" dirty="0" smtClean="0">
                <a:solidFill>
                  <a:schemeClr val="tx1"/>
                </a:solidFill>
              </a:rPr>
              <a:t>.).  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How is this work </a:t>
            </a:r>
            <a:r>
              <a:rPr lang="en-GB" sz="1400" b="1" dirty="0" smtClean="0">
                <a:solidFill>
                  <a:schemeClr val="tx1"/>
                </a:solidFill>
              </a:rPr>
              <a:t>relevant </a:t>
            </a:r>
            <a:r>
              <a:rPr lang="en-GB" sz="1400" dirty="0" smtClean="0">
                <a:solidFill>
                  <a:schemeClr val="tx1"/>
                </a:solidFill>
              </a:rPr>
              <a:t>to your project and theme?  Give your </a:t>
            </a:r>
            <a:r>
              <a:rPr lang="en-GB" sz="1400" b="1" dirty="0" smtClean="0">
                <a:solidFill>
                  <a:schemeClr val="tx1"/>
                </a:solidFill>
              </a:rPr>
              <a:t>opinion</a:t>
            </a:r>
            <a:r>
              <a:rPr lang="en-GB" sz="1400" dirty="0" smtClean="0">
                <a:solidFill>
                  <a:schemeClr val="tx1"/>
                </a:solidFill>
              </a:rPr>
              <a:t> of its </a:t>
            </a:r>
            <a:r>
              <a:rPr lang="en-GB" sz="1400" b="1" dirty="0" smtClean="0">
                <a:solidFill>
                  <a:schemeClr val="tx1"/>
                </a:solidFill>
              </a:rPr>
              <a:t>strengths and weaknesses.  </a:t>
            </a:r>
            <a:r>
              <a:rPr lang="en-GB" sz="1400" dirty="0" smtClean="0">
                <a:solidFill>
                  <a:schemeClr val="tx1"/>
                </a:solidFill>
              </a:rPr>
              <a:t>Suggest further </a:t>
            </a:r>
            <a:r>
              <a:rPr lang="en-GB" sz="1400" b="1" dirty="0" smtClean="0">
                <a:solidFill>
                  <a:schemeClr val="tx1"/>
                </a:solidFill>
              </a:rPr>
              <a:t>adaptations.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46465" y="1634578"/>
            <a:ext cx="9278835" cy="361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**Now select your </a:t>
            </a:r>
            <a:r>
              <a:rPr lang="en-US" sz="1400" b="1" dirty="0" smtClean="0">
                <a:solidFill>
                  <a:schemeClr val="tx1"/>
                </a:solidFill>
              </a:rPr>
              <a:t>favourite image </a:t>
            </a:r>
            <a:r>
              <a:rPr lang="en-US" sz="1400" dirty="0" smtClean="0">
                <a:solidFill>
                  <a:schemeClr val="tx1"/>
                </a:solidFill>
              </a:rPr>
              <a:t>from your </a:t>
            </a:r>
            <a:r>
              <a:rPr lang="en-US" sz="1400" b="1" dirty="0" smtClean="0">
                <a:solidFill>
                  <a:schemeClr val="tx1"/>
                </a:solidFill>
              </a:rPr>
              <a:t>chosen Photographer </a:t>
            </a:r>
            <a:r>
              <a:rPr lang="en-US" sz="1400" dirty="0" smtClean="0">
                <a:solidFill>
                  <a:schemeClr val="tx1"/>
                </a:solidFill>
              </a:rPr>
              <a:t>and complete this </a:t>
            </a:r>
            <a:r>
              <a:rPr lang="en-US" sz="1400" b="1" dirty="0" smtClean="0">
                <a:solidFill>
                  <a:schemeClr val="tx1"/>
                </a:solidFill>
              </a:rPr>
              <a:t>SEMI analysis </a:t>
            </a:r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496275" y="7722784"/>
            <a:ext cx="5169354" cy="15828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u="sng" dirty="0" smtClean="0">
                <a:solidFill>
                  <a:schemeClr val="tx1"/>
                </a:solidFill>
              </a:rPr>
              <a:t>Type up your analysis and include: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6 images </a:t>
            </a:r>
            <a:r>
              <a:rPr lang="en-GB" sz="1400" dirty="0" smtClean="0">
                <a:solidFill>
                  <a:schemeClr val="tx1"/>
                </a:solidFill>
              </a:rPr>
              <a:t>of the </a:t>
            </a:r>
            <a:r>
              <a:rPr lang="en-GB" sz="1400" b="1" dirty="0" smtClean="0">
                <a:solidFill>
                  <a:schemeClr val="tx1"/>
                </a:solidFill>
              </a:rPr>
              <a:t>Photographer's work </a:t>
            </a:r>
            <a:r>
              <a:rPr lang="en-GB" sz="1400" dirty="0" smtClean="0">
                <a:solidFill>
                  <a:schemeClr val="tx1"/>
                </a:solidFill>
              </a:rPr>
              <a:t>from their </a:t>
            </a:r>
            <a:r>
              <a:rPr lang="en-GB" sz="1400" b="1" dirty="0" smtClean="0">
                <a:solidFill>
                  <a:schemeClr val="tx1"/>
                </a:solidFill>
              </a:rPr>
              <a:t>portfolio (A)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1 larger image </a:t>
            </a:r>
            <a:r>
              <a:rPr lang="en-GB" sz="1400" dirty="0" smtClean="0">
                <a:solidFill>
                  <a:schemeClr val="tx1"/>
                </a:solidFill>
              </a:rPr>
              <a:t>of the chosen Photograph you analysed </a:t>
            </a:r>
            <a:r>
              <a:rPr lang="en-GB" sz="1400" b="1" dirty="0" smtClean="0">
                <a:solidFill>
                  <a:schemeClr val="tx1"/>
                </a:solidFill>
              </a:rPr>
              <a:t>(B)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Type using size </a:t>
            </a:r>
            <a:r>
              <a:rPr lang="en-GB" sz="1400" b="1" dirty="0" smtClean="0">
                <a:solidFill>
                  <a:schemeClr val="tx1"/>
                </a:solidFill>
              </a:rPr>
              <a:t>12-14 font </a:t>
            </a:r>
            <a:r>
              <a:rPr lang="en-GB" sz="1400" dirty="0" smtClean="0">
                <a:solidFill>
                  <a:schemeClr val="tx1"/>
                </a:solidFill>
              </a:rPr>
              <a:t>using a </a:t>
            </a:r>
            <a:r>
              <a:rPr lang="en-GB" sz="1400" b="1" dirty="0" smtClean="0">
                <a:solidFill>
                  <a:schemeClr val="tx1"/>
                </a:solidFill>
              </a:rPr>
              <a:t>legible </a:t>
            </a:r>
            <a:r>
              <a:rPr lang="en-GB" sz="1400" dirty="0" smtClean="0">
                <a:solidFill>
                  <a:schemeClr val="tx1"/>
                </a:solidFill>
              </a:rPr>
              <a:t>(clear) font style and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u</a:t>
            </a:r>
            <a:r>
              <a:rPr lang="en-GB" sz="1400" dirty="0" smtClean="0">
                <a:solidFill>
                  <a:schemeClr val="tx1"/>
                </a:solidFill>
              </a:rPr>
              <a:t>se font size </a:t>
            </a:r>
            <a:r>
              <a:rPr lang="en-GB" sz="1400" b="1" dirty="0" smtClean="0">
                <a:solidFill>
                  <a:schemeClr val="tx1"/>
                </a:solidFill>
              </a:rPr>
              <a:t>16-18 for headings (C)</a:t>
            </a:r>
            <a:endParaRPr lang="en-US" sz="1400" dirty="0"/>
          </a:p>
          <a:p>
            <a:pPr algn="ctr">
              <a:defRPr/>
            </a:pPr>
            <a:r>
              <a:rPr lang="en-US" sz="1600" b="1" u="sng" dirty="0" smtClean="0">
                <a:solidFill>
                  <a:schemeClr val="tx1"/>
                </a:solidFill>
              </a:rPr>
              <a:t>Upload</a:t>
            </a:r>
            <a:r>
              <a:rPr lang="en-US" sz="1600" u="sng" dirty="0" smtClean="0">
                <a:solidFill>
                  <a:schemeClr val="tx1"/>
                </a:solidFill>
              </a:rPr>
              <a:t> your analysis onto your </a:t>
            </a:r>
            <a:r>
              <a:rPr lang="en-US" sz="1600" b="1" u="sng" dirty="0" smtClean="0">
                <a:solidFill>
                  <a:schemeClr val="tx1"/>
                </a:solidFill>
              </a:rPr>
              <a:t>Web Site </a:t>
            </a:r>
            <a:r>
              <a:rPr lang="en-US" sz="1600" u="sng" dirty="0" smtClean="0">
                <a:solidFill>
                  <a:schemeClr val="tx1"/>
                </a:solidFill>
              </a:rPr>
              <a:t>&amp; </a:t>
            </a:r>
            <a:r>
              <a:rPr lang="en-US" sz="1600" b="1" u="sng" dirty="0" smtClean="0">
                <a:solidFill>
                  <a:schemeClr val="tx1"/>
                </a:solidFill>
              </a:rPr>
              <a:t>Save a copy in your area as a back-up.</a:t>
            </a:r>
            <a:endParaRPr lang="en-GB" sz="1600" b="1" u="sng" dirty="0" smtClean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92794" y="7084228"/>
            <a:ext cx="1744569" cy="769441"/>
            <a:chOff x="-267398" y="-105872"/>
            <a:chExt cx="1466457" cy="1046062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-267398" y="202493"/>
              <a:ext cx="1466457" cy="6276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       </a:t>
              </a:r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Present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07670" y="-105872"/>
              <a:ext cx="319156" cy="1046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20506" y="7688490"/>
            <a:ext cx="2839201" cy="1572951"/>
            <a:chOff x="4325874" y="7742310"/>
            <a:chExt cx="2839201" cy="1572951"/>
          </a:xfrm>
        </p:grpSpPr>
        <p:pic>
          <p:nvPicPr>
            <p:cNvPr id="55" name="Picture 54"/>
            <p:cNvPicPr/>
            <p:nvPr/>
          </p:nvPicPr>
          <p:blipFill rotWithShape="1">
            <a:blip r:embed="rId2"/>
            <a:srcRect l="1528" b="52827"/>
            <a:stretch/>
          </p:blipFill>
          <p:spPr>
            <a:xfrm>
              <a:off x="4494052" y="7742310"/>
              <a:ext cx="2671023" cy="157295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325874" y="8424158"/>
              <a:ext cx="279707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18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15099" y="8915364"/>
              <a:ext cx="279707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</a:t>
              </a:r>
              <a:endParaRPr lang="en-US" sz="18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6839" y="7910170"/>
              <a:ext cx="279707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endParaRPr lang="en-US" sz="18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Camera Clip Art Images, Stock Photos &amp; Vectors |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929" l="3077" r="97692">
                        <a14:foregroundMark x1="48077" y1="7500" x2="50000" y2="73571"/>
                        <a14:foregroundMark x1="71923" y1="20000" x2="5769" y2="76429"/>
                        <a14:foregroundMark x1="31154" y1="26786" x2="28846" y2="75000"/>
                        <a14:foregroundMark x1="8846" y1="37500" x2="19615" y2="67857"/>
                        <a14:foregroundMark x1="21923" y1="23214" x2="46538" y2="9643"/>
                        <a14:foregroundMark x1="51154" y1="9643" x2="66923" y2="19643"/>
                        <a14:foregroundMark x1="73077" y1="16786" x2="91923" y2="42857"/>
                        <a14:foregroundMark x1="83077" y1="33929" x2="83077" y2="62500"/>
                        <a14:foregroundMark x1="83462" y1="57500" x2="61923" y2="80357"/>
                        <a14:foregroundMark x1="23846" y1="64643" x2="77308" y2="65714"/>
                        <a14:foregroundMark x1="42308" y1="51071" x2="69615" y2="60714"/>
                        <a14:foregroundMark x1="61923" y1="32500" x2="76923" y2="45714"/>
                        <a14:backgroundMark x1="7692" y1="66429" x2="9615" y2="81071"/>
                        <a14:backgroundMark x1="6538" y1="67857" x2="13462" y2="7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72" y="1191126"/>
            <a:ext cx="964578" cy="10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3"/>
          <p:cNvSpPr txBox="1">
            <a:spLocks/>
          </p:cNvSpPr>
          <p:nvPr/>
        </p:nvSpPr>
        <p:spPr>
          <a:xfrm>
            <a:off x="2078730" y="11503"/>
            <a:ext cx="8528310" cy="7354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GCSE Photography</a:t>
            </a:r>
            <a:r>
              <a:rPr lang="en-US" sz="2000" b="1" spc="3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SEMI ANALYSIS</a:t>
            </a:r>
            <a:endParaRPr lang="en-GB" sz="2400" b="1" spc="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9906" y="83871"/>
            <a:ext cx="1792250" cy="444137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1: RESEARCH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3652" y="1575877"/>
            <a:ext cx="2564914" cy="444137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ANALYSE (SEMI)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2347" y="7296465"/>
            <a:ext cx="1605016" cy="444137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PRESENT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43005" y="519618"/>
            <a:ext cx="12329995" cy="8856393"/>
          </a:xfrm>
          <a:prstGeom prst="roundRect">
            <a:avLst>
              <a:gd name="adj" fmla="val 11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2923" b="6692"/>
          <a:stretch/>
        </p:blipFill>
        <p:spPr>
          <a:xfrm>
            <a:off x="370870" y="634763"/>
            <a:ext cx="11845514" cy="862610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078730" y="11503"/>
            <a:ext cx="8528310" cy="7354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GCSE Photography</a:t>
            </a:r>
            <a:r>
              <a:rPr lang="en-US" sz="2000" b="1" spc="3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SEMI ANALYSIS example</a:t>
            </a:r>
            <a:endParaRPr lang="en-GB" sz="2400" b="1" spc="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871</Words>
  <Application>Microsoft Office PowerPoint</Application>
  <PresentationFormat>A3 Paper (297x420 mm)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Mullen</dc:creator>
  <cp:lastModifiedBy>Adam Mullen</cp:lastModifiedBy>
  <cp:revision>38</cp:revision>
  <dcterms:created xsi:type="dcterms:W3CDTF">2018-08-31T21:45:11Z</dcterms:created>
  <dcterms:modified xsi:type="dcterms:W3CDTF">2020-07-06T09:37:17Z</dcterms:modified>
</cp:coreProperties>
</file>