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2" d="100"/>
          <a:sy n="52" d="100"/>
        </p:scale>
        <p:origin x="174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631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24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164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627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18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886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13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2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30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64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15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84CB8-EBF3-48E9-A72A-F6CFA5A30C9F}" type="datetimeFigureOut">
              <a:rPr lang="en-GB" smtClean="0"/>
              <a:t>06/07/2020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68B81-28C4-43D6-8B4A-9093C6B1EE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78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ounded Rectangle 22"/>
          <p:cNvSpPr/>
          <p:nvPr/>
        </p:nvSpPr>
        <p:spPr>
          <a:xfrm>
            <a:off x="268655" y="1634578"/>
            <a:ext cx="12329995" cy="7742923"/>
          </a:xfrm>
          <a:prstGeom prst="roundRect">
            <a:avLst>
              <a:gd name="adj" fmla="val 1146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68655" y="465550"/>
            <a:ext cx="12317195" cy="1061070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Collect images of their work: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Choose 6 images from your chosen Photographer.  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As you research,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s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ave each image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inside a new folder in your area.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Find information:  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Find out about your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Photographer, 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READ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and 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make simple notes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  </a:t>
            </a:r>
          </a:p>
          <a:p>
            <a:pPr algn="ctr">
              <a:defRPr/>
            </a:pP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Type 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their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name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into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Google 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or 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YouTube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 begin</a:t>
            </a:r>
            <a:r>
              <a:rPr lang="en-US" sz="1400" dirty="0" smtClean="0">
                <a:solidFill>
                  <a:schemeClr val="tx1"/>
                </a:solidFill>
              </a:rPr>
              <a:t>.  </a:t>
            </a:r>
            <a:endParaRPr lang="en-US" sz="1400" dirty="0">
              <a:solidFill>
                <a:schemeClr val="tx1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4092" y="563310"/>
            <a:ext cx="2304324" cy="769441"/>
            <a:chOff x="172815" y="-54407"/>
            <a:chExt cx="2304324" cy="769441"/>
          </a:xfrm>
          <a:noFill/>
        </p:grpSpPr>
        <p:sp>
          <p:nvSpPr>
            <p:cNvPr id="4" name="Rectangle 3"/>
            <p:cNvSpPr/>
            <p:nvPr/>
          </p:nvSpPr>
          <p:spPr>
            <a:xfrm>
              <a:off x="172815" y="93748"/>
              <a:ext cx="2304324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sz="2400" b="1" dirty="0" smtClean="0">
                  <a:ln w="9525">
                    <a:solidFill>
                      <a:schemeClr val="bg1"/>
                    </a:solidFill>
                    <a:prstDash val="solid"/>
                  </a:ln>
                  <a:effectLst>
                    <a:outerShdw blurRad="12700" dist="38100" dir="2700000" algn="tl" rotWithShape="0">
                      <a:schemeClr val="accent5">
                        <a:lumMod val="60000"/>
                        <a:lumOff val="40000"/>
                      </a:schemeClr>
                    </a:outerShdw>
                  </a:effectLst>
                </a:rPr>
                <a:t>Research</a:t>
              </a:r>
              <a:endParaRPr lang="en-US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255805" y="143121"/>
              <a:ext cx="444400" cy="37438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3005" y="-54407"/>
              <a:ext cx="470000" cy="76944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4400" b="1" dirty="0">
                  <a:ln w="12700">
                    <a:solidFill>
                      <a:schemeClr val="accent5"/>
                    </a:solidFill>
                    <a:prstDash val="solid"/>
                  </a:ln>
                </a:rPr>
                <a:t>1</a:t>
              </a:r>
            </a:p>
          </p:txBody>
        </p:sp>
      </p:grpSp>
      <p:sp>
        <p:nvSpPr>
          <p:cNvPr id="13" name="Rectangle 12"/>
          <p:cNvSpPr/>
          <p:nvPr/>
        </p:nvSpPr>
        <p:spPr>
          <a:xfrm>
            <a:off x="0" y="22271"/>
            <a:ext cx="128015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tabLst>
                <a:tab pos="7356475" algn="l"/>
              </a:tabLst>
              <a:defRPr/>
            </a:pP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3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 </a:t>
            </a:r>
            <a:r>
              <a:rPr lang="en-US" sz="2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Simple Steps to … </a:t>
            </a:r>
            <a:r>
              <a:rPr lang="en-US" sz="2800" b="1" dirty="0" smtClean="0">
                <a:ln w="12700">
                  <a:solidFill>
                    <a:schemeClr val="accent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Excellent Photography Research / Lab.</a:t>
            </a:r>
            <a:endParaRPr lang="en-US" sz="2800" b="1" dirty="0">
              <a:ln w="12700">
                <a:solidFill>
                  <a:schemeClr val="accent1"/>
                </a:solidFill>
                <a:prstDash val="solid"/>
              </a:ln>
              <a:solidFill>
                <a:schemeClr val="bg1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55369" y="2283549"/>
            <a:ext cx="3998267" cy="2545331"/>
          </a:xfrm>
          <a:prstGeom prst="roundRect">
            <a:avLst>
              <a:gd name="adj" fmla="val 458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SUBJECT</a:t>
            </a:r>
          </a:p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Describe what you can see</a:t>
            </a:r>
          </a:p>
          <a:p>
            <a:pPr algn="ctr">
              <a:defRPr/>
            </a:pPr>
            <a:endParaRPr lang="en-US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My chosen photographer is called</a:t>
            </a:r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r>
              <a:rPr lang="en-US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itle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of this Photograph is … (give the </a:t>
            </a:r>
            <a:r>
              <a:rPr lang="en-US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image’s title)</a:t>
            </a:r>
            <a:endParaRPr lang="en-US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genre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of this photograph is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 (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still life/ portraiture/ landscape etc.)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props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 I can see in this picture are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 (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state the objects you see.)</a:t>
            </a:r>
            <a:endParaRPr lang="en-US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370506" y="5081451"/>
            <a:ext cx="3998268" cy="4241362"/>
          </a:xfrm>
          <a:prstGeom prst="roundRect">
            <a:avLst>
              <a:gd name="adj" fmla="val 458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ELEMENTS</a:t>
            </a:r>
          </a:p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Describe the 7 Elements of Art</a:t>
            </a:r>
          </a:p>
          <a:p>
            <a:pPr algn="ctr">
              <a:defRPr/>
            </a:pPr>
            <a:endParaRPr lang="en-GB" sz="1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en-GB" sz="3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Photographer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uses the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7 visual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lements of Art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his/her work to create this photograph.  </a:t>
            </a:r>
          </a:p>
          <a:p>
            <a:endParaRPr lang="en-GB" sz="1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 my opinion, the strongest elements are … (Choose 2-3 from the 7 elements of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Line, Shape, Form, Texture, Pattern, Colour (+tone) and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Spac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e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endParaRPr lang="en-GB" sz="14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Now explain how each of your 2-3 identified elements are used in the photograph</a:t>
            </a:r>
          </a:p>
          <a:p>
            <a:endParaRPr lang="en-GB" sz="1400" b="1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photographer uses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colour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well in his/her work because …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62491" y="2010581"/>
            <a:ext cx="7597216" cy="3809679"/>
          </a:xfrm>
          <a:prstGeom prst="roundRect">
            <a:avLst>
              <a:gd name="adj" fmla="val 458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MEDIA</a:t>
            </a:r>
          </a:p>
          <a:p>
            <a:pPr algn="ctr">
              <a:defRPr/>
            </a:pPr>
            <a:r>
              <a:rPr lang="en-GB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How was the Photograph </a:t>
            </a: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made?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endParaRPr lang="en-GB" sz="1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main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focal point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of the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image is (what stands out the most to you?)… I can tell this because … (is it placed/arranged or coloured in a certain way?)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… (identify the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objects) have been placed in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the…(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foreground/middle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ground/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background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 so that they (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explain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why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you think the photographer has placed the objects where they are or taken the shot as it is.  This is known as the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composition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believe this photo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has been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taken…(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inside using a studio with bright lights, outside)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using...(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natural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sunlight, a lamp)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because …</a:t>
            </a:r>
            <a:endParaRPr lang="en-GB" sz="1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can see that the 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light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comes from … (the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left/right/above/below) which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is...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(describe what the light is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doing… is it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highlighting</a:t>
            </a:r>
            <a:r>
              <a:rPr lang="en-GB" sz="1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reflecting or creating shadow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</a:t>
            </a: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defRPr/>
            </a:pPr>
            <a:r>
              <a:rPr lang="en-GB" sz="1400" b="1" u="sng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SHOOT PLAN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(A plan of how you will create your own photographs in their style) 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To create (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emulate)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this photograph myself, I will need to …(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explain what type of camera, camera settings, props and shooting environment you would need to re-create this image yourself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).  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496274" y="5914169"/>
            <a:ext cx="7956743" cy="1767103"/>
          </a:xfrm>
          <a:prstGeom prst="roundRect">
            <a:avLst>
              <a:gd name="adj" fmla="val 4584"/>
            </a:avLst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INTENT / What was the Photographer </a:t>
            </a:r>
            <a:r>
              <a:rPr lang="en-US" sz="1600" dirty="0">
                <a:solidFill>
                  <a:schemeClr val="tx1"/>
                </a:solidFill>
                <a:latin typeface="Comic Sans MS" panose="030F0702030302020204" pitchFamily="66" charset="0"/>
              </a:rPr>
              <a:t>trying to </a:t>
            </a:r>
            <a:r>
              <a:rPr lang="en-US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‘say’ in the image?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feel the photo gives a message of … (what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message, mood or feeling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 you get from the image – calm, sombre, happy, expressive, energetic, scary, moody, natural, cool, freshness, warmth,  sadness, loneliness, cold, power, purity, innocence, darkness, evil, haunting, elegance, mystery, fearful).</a:t>
            </a:r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 think this way because …</a:t>
            </a:r>
            <a:endParaRPr lang="en-GB" sz="1400" dirty="0" smtClean="0"/>
          </a:p>
          <a:p>
            <a:pPr marL="285750" indent="-285750">
              <a:buFont typeface="Wingdings" panose="05000000000000000000" pitchFamily="2" charset="2"/>
              <a:buChar char="q"/>
              <a:defRPr/>
            </a:pP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When I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take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my own photographs I will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try to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re-create this feeling/atmosphere by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46465" y="1634578"/>
            <a:ext cx="9278835" cy="3614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Now select </a:t>
            </a:r>
            <a:r>
              <a:rPr lang="en-US" sz="1300" b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1</a:t>
            </a:r>
            <a:r>
              <a:rPr lang="en-US" sz="1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13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best image </a:t>
            </a:r>
            <a:r>
              <a:rPr lang="en-US" sz="1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from your </a:t>
            </a:r>
            <a:r>
              <a:rPr lang="en-US" sz="13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chosen Photographer.  Now you can </a:t>
            </a:r>
            <a:r>
              <a:rPr lang="en-US" sz="1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begin your </a:t>
            </a:r>
            <a:r>
              <a:rPr lang="en-US" sz="13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SEMI analysis </a:t>
            </a:r>
            <a:r>
              <a:rPr lang="en-US" sz="1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</a:t>
            </a:r>
            <a:endParaRPr lang="en-US" sz="13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6268834" y="7735960"/>
            <a:ext cx="6184184" cy="1586853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6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Type up your work using the PowerPoint Template</a:t>
            </a:r>
          </a:p>
          <a:p>
            <a:pPr>
              <a:defRPr/>
            </a:pPr>
            <a:endParaRPr lang="en-GB" sz="1400" b="1" u="sng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6 images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 the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Photographer's work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from their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portfolio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 larger image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of the chosen Photograph you chose</a:t>
            </a:r>
            <a:endParaRPr lang="en-GB" sz="1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Type using size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12 font 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and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GB" sz="1400" dirty="0">
                <a:solidFill>
                  <a:schemeClr val="tx1"/>
                </a:solidFill>
                <a:latin typeface="Comic Sans MS" panose="030F0702030302020204" pitchFamily="66" charset="0"/>
              </a:rPr>
              <a:t>u</a:t>
            </a:r>
            <a:r>
              <a:rPr lang="en-GB" sz="14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se font size </a:t>
            </a: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16 for headings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Read what you have written / check SPAG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en-GB" sz="1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Please save your work carefully.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Camera Clip Art Images, Stock Photos &amp; Vectors | Shuttersto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3929" l="3077" r="97692">
                        <a14:foregroundMark x1="48077" y1="7500" x2="50000" y2="73571"/>
                        <a14:foregroundMark x1="71923" y1="20000" x2="5769" y2="76429"/>
                        <a14:foregroundMark x1="31154" y1="26786" x2="28846" y2="75000"/>
                        <a14:foregroundMark x1="8846" y1="37500" x2="19615" y2="67857"/>
                        <a14:foregroundMark x1="21923" y1="23214" x2="46538" y2="9643"/>
                        <a14:foregroundMark x1="51154" y1="9643" x2="66923" y2="19643"/>
                        <a14:foregroundMark x1="73077" y1="16786" x2="91923" y2="42857"/>
                        <a14:foregroundMark x1="83077" y1="33929" x2="83077" y2="62500"/>
                        <a14:foregroundMark x1="83462" y1="57500" x2="61923" y2="80357"/>
                        <a14:foregroundMark x1="23846" y1="64643" x2="77308" y2="65714"/>
                        <a14:foregroundMark x1="42308" y1="51071" x2="69615" y2="60714"/>
                        <a14:foregroundMark x1="61923" y1="32500" x2="76923" y2="45714"/>
                        <a14:backgroundMark x1="7692" y1="66429" x2="9615" y2="81071"/>
                        <a14:backgroundMark x1="6538" y1="67857" x2="13462" y2="7821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1132" y="510382"/>
            <a:ext cx="964578" cy="103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own Arrow 14"/>
          <p:cNvSpPr/>
          <p:nvPr/>
        </p:nvSpPr>
        <p:spPr>
          <a:xfrm>
            <a:off x="554282" y="4675556"/>
            <a:ext cx="496388" cy="7053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>
            <a:off x="1210169" y="4675556"/>
            <a:ext cx="496388" cy="7053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Down Arrow 30"/>
          <p:cNvSpPr/>
          <p:nvPr/>
        </p:nvSpPr>
        <p:spPr>
          <a:xfrm>
            <a:off x="11765082" y="5577169"/>
            <a:ext cx="496388" cy="7053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own Arrow 31"/>
          <p:cNvSpPr/>
          <p:nvPr/>
        </p:nvSpPr>
        <p:spPr>
          <a:xfrm rot="13606090">
            <a:off x="4248079" y="4213709"/>
            <a:ext cx="496388" cy="1290816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Down Arrow 33"/>
          <p:cNvSpPr/>
          <p:nvPr/>
        </p:nvSpPr>
        <p:spPr>
          <a:xfrm>
            <a:off x="11760529" y="7360051"/>
            <a:ext cx="496388" cy="705394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ounded Rectangle 35"/>
          <p:cNvSpPr/>
          <p:nvPr/>
        </p:nvSpPr>
        <p:spPr>
          <a:xfrm>
            <a:off x="494618" y="654287"/>
            <a:ext cx="1901659" cy="68415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282" y="744801"/>
            <a:ext cx="1705639" cy="519306"/>
          </a:xfrm>
          <a:prstGeom prst="rect">
            <a:avLst/>
          </a:prstGeom>
        </p:spPr>
      </p:pic>
      <p:sp>
        <p:nvSpPr>
          <p:cNvPr id="46" name="Rounded Rectangle 45"/>
          <p:cNvSpPr/>
          <p:nvPr/>
        </p:nvSpPr>
        <p:spPr>
          <a:xfrm>
            <a:off x="99412" y="1620272"/>
            <a:ext cx="2395593" cy="68415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7667" y="1718721"/>
            <a:ext cx="2178610" cy="543496"/>
          </a:xfrm>
          <a:prstGeom prst="rect">
            <a:avLst/>
          </a:prstGeom>
        </p:spPr>
      </p:pic>
      <p:grpSp>
        <p:nvGrpSpPr>
          <p:cNvPr id="26" name="Group 25"/>
          <p:cNvGrpSpPr/>
          <p:nvPr/>
        </p:nvGrpSpPr>
        <p:grpSpPr>
          <a:xfrm>
            <a:off x="4463528" y="8077144"/>
            <a:ext cx="1710551" cy="684152"/>
            <a:chOff x="4611345" y="7675124"/>
            <a:chExt cx="1710551" cy="684152"/>
          </a:xfrm>
        </p:grpSpPr>
        <p:sp>
          <p:nvSpPr>
            <p:cNvPr id="17" name="Rounded Rectangle 16"/>
            <p:cNvSpPr/>
            <p:nvPr/>
          </p:nvSpPr>
          <p:spPr>
            <a:xfrm>
              <a:off x="4611345" y="7675124"/>
              <a:ext cx="1710551" cy="684152"/>
            </a:xfrm>
            <a:prstGeom prst="round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657261" y="7737925"/>
              <a:ext cx="1629807" cy="58711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17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362</TotalTime>
  <Words>586</Words>
  <Application>Microsoft Office PowerPoint</Application>
  <PresentationFormat>A3 Paper (297x420 mm)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Mullen</dc:creator>
  <cp:lastModifiedBy>Adam Mullen</cp:lastModifiedBy>
  <cp:revision>41</cp:revision>
  <dcterms:created xsi:type="dcterms:W3CDTF">2018-08-31T21:45:11Z</dcterms:created>
  <dcterms:modified xsi:type="dcterms:W3CDTF">2020-07-06T09:37:28Z</dcterms:modified>
</cp:coreProperties>
</file>